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5" r:id="rId1"/>
  </p:sldMasterIdLst>
  <p:notesMasterIdLst>
    <p:notesMasterId r:id="rId26"/>
  </p:notesMasterIdLst>
  <p:sldIdLst>
    <p:sldId id="256" r:id="rId2"/>
    <p:sldId id="257" r:id="rId3"/>
    <p:sldId id="258" r:id="rId4"/>
    <p:sldId id="310" r:id="rId5"/>
    <p:sldId id="259" r:id="rId6"/>
    <p:sldId id="260" r:id="rId7"/>
    <p:sldId id="261" r:id="rId8"/>
    <p:sldId id="262" r:id="rId9"/>
    <p:sldId id="264" r:id="rId10"/>
    <p:sldId id="265" r:id="rId11"/>
    <p:sldId id="315" r:id="rId12"/>
    <p:sldId id="318" r:id="rId13"/>
    <p:sldId id="314" r:id="rId14"/>
    <p:sldId id="319" r:id="rId15"/>
    <p:sldId id="320" r:id="rId16"/>
    <p:sldId id="321" r:id="rId17"/>
    <p:sldId id="322" r:id="rId18"/>
    <p:sldId id="323" r:id="rId19"/>
    <p:sldId id="267" r:id="rId20"/>
    <p:sldId id="268" r:id="rId21"/>
    <p:sldId id="269" r:id="rId22"/>
    <p:sldId id="270" r:id="rId23"/>
    <p:sldId id="317" r:id="rId24"/>
    <p:sldId id="309" r:id="rId25"/>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EB Garamond" panose="00000500000000000000" pitchFamily="2" charset="0"/>
      <p:regular r:id="rId31"/>
      <p:bold r:id="rId32"/>
      <p:italic r:id="rId33"/>
      <p:boldItalic r:id="rId34"/>
    </p:embeddedFont>
    <p:embeddedFont>
      <p:font typeface="EB Garamond ExtraBold" panose="00000900000000000000" pitchFamily="2" charset="0"/>
      <p:bold r:id="rId35"/>
      <p:boldItalic r:id="rId36"/>
    </p:embeddedFont>
    <p:embeddedFont>
      <p:font typeface="EB Garamond SemiBold" panose="00000700000000000000" pitchFamily="2" charset="0"/>
      <p:regular r:id="rId37"/>
      <p:bold r:id="rId38"/>
      <p:italic r:id="rId39"/>
      <p:boldItalic r:id="rId40"/>
    </p:embeddedFont>
    <p:embeddedFont>
      <p:font typeface="Eras Light ITC" panose="020B0402030504020804" pitchFamily="34"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78" d="100"/>
          <a:sy n="78" d="100"/>
        </p:scale>
        <p:origin x="130" y="6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15.fntdata"/></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pPr marL="0" marR="0" lvl="0" indent="0" algn="r" rtl="0">
                <a:spcBef>
                  <a:spcPts val="0"/>
                </a:spcBef>
                <a:spcAft>
                  <a:spcPts val="0"/>
                </a:spcAft>
                <a:buNone/>
              </a:p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 name="Google Shape;6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58d83b8c14_0_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58d83b8c14_0_5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g158d83b8c14_0_5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19</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58d83b8c14_0_6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58d83b8c14_0_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1" name="Google Shape;151;g158d83b8c14_0_6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20</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58d83b8c14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58d83b8c14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158d83b8c14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21</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58d83b8c14_0_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58d83b8c14_0_8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5" name="Google Shape;165;g158d83b8c14_0_8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22</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9" name="Google Shape;459;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6" name="Google Shape;7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51732f5fbe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51732f5fbe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5" name="Google Shape;85;g151732f5fbe_0_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5</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51732f5fbe_0_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51732f5fbe_0_1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g151732f5fbe_0_1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51732f5fbe_0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51732f5fbe_0_2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1" name="Google Shape;101;g151732f5fbe_0_2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51732f5fb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51732f5fbe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g151732f5fbe_0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51732f5fb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151732f5fbe_0_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g151732f5fbe_0_4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58d83b8c14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58d83b8c14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29" name="Google Shape;129;g158d83b8c14_0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pPr marL="0" lvl="0" indent="0" algn="r" rtl="0">
                <a:spcBef>
                  <a:spcPts val="0"/>
                </a:spcBef>
                <a:spcAft>
                  <a:spcPts val="0"/>
                </a:spcAft>
                <a:buClr>
                  <a:srgbClr val="000000"/>
                </a:buClr>
                <a:buFont typeface="Arial"/>
                <a:buNone/>
              </a:pPr>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One">
  <p:cSld name="Title Slide One">
    <p:spTree>
      <p:nvGrpSpPr>
        <p:cNvPr id="1" name="Shape 20"/>
        <p:cNvGrpSpPr/>
        <p:nvPr/>
      </p:nvGrpSpPr>
      <p:grpSpPr>
        <a:xfrm>
          <a:off x="0" y="0"/>
          <a:ext cx="0" cy="0"/>
          <a:chOff x="0" y="0"/>
          <a:chExt cx="0" cy="0"/>
        </a:xfrm>
      </p:grpSpPr>
      <p:pic>
        <p:nvPicPr>
          <p:cNvPr id="21" name="Google Shape;21;p2"/>
          <p:cNvPicPr preferRelativeResize="0"/>
          <p:nvPr/>
        </p:nvPicPr>
        <p:blipFill rotWithShape="1">
          <a:blip r:embed="rId2">
            <a:alphaModFix/>
          </a:blip>
          <a:srcRect/>
          <a:stretch/>
        </p:blipFill>
        <p:spPr>
          <a:xfrm>
            <a:off x="0" y="0"/>
            <a:ext cx="12192000" cy="6858685"/>
          </a:xfrm>
          <a:prstGeom prst="rect">
            <a:avLst/>
          </a:prstGeom>
          <a:noFill/>
          <a:ln>
            <a:noFill/>
          </a:ln>
        </p:spPr>
      </p:pic>
      <p:pic>
        <p:nvPicPr>
          <p:cNvPr id="22" name="Google Shape;22;p2"/>
          <p:cNvPicPr preferRelativeResize="0"/>
          <p:nvPr/>
        </p:nvPicPr>
        <p:blipFill rotWithShape="1">
          <a:blip r:embed="rId3">
            <a:alphaModFix amt="40000"/>
          </a:blip>
          <a:srcRect/>
          <a:stretch/>
        </p:blipFill>
        <p:spPr>
          <a:xfrm>
            <a:off x="-1" y="2677"/>
            <a:ext cx="12193683" cy="5893640"/>
          </a:xfrm>
          <a:prstGeom prst="rect">
            <a:avLst/>
          </a:prstGeom>
          <a:noFill/>
          <a:ln>
            <a:noFill/>
          </a:ln>
        </p:spPr>
      </p:pic>
      <p:pic>
        <p:nvPicPr>
          <p:cNvPr id="23" name="Google Shape;23;p2"/>
          <p:cNvPicPr preferRelativeResize="0"/>
          <p:nvPr/>
        </p:nvPicPr>
        <p:blipFill rotWithShape="1">
          <a:blip r:embed="rId4">
            <a:alphaModFix amt="15000"/>
          </a:blip>
          <a:srcRect/>
          <a:stretch/>
        </p:blipFill>
        <p:spPr>
          <a:xfrm>
            <a:off x="0" y="0"/>
            <a:ext cx="5198364" cy="6858000"/>
          </a:xfrm>
          <a:prstGeom prst="rect">
            <a:avLst/>
          </a:prstGeom>
          <a:noFill/>
          <a:ln>
            <a:noFill/>
          </a:ln>
        </p:spPr>
      </p:pic>
      <p:sp>
        <p:nvSpPr>
          <p:cNvPr id="24" name="Google Shape;24;p2"/>
          <p:cNvSpPr/>
          <p:nvPr/>
        </p:nvSpPr>
        <p:spPr>
          <a:xfrm>
            <a:off x="0" y="0"/>
            <a:ext cx="253341" cy="2042556"/>
          </a:xfrm>
          <a:custGeom>
            <a:avLst/>
            <a:gdLst/>
            <a:ahLst/>
            <a:cxnLst/>
            <a:rect l="l" t="t" r="r" b="b"/>
            <a:pathLst>
              <a:path w="253341" h="2042556" extrusionOk="0">
                <a:moveTo>
                  <a:pt x="0" y="0"/>
                </a:moveTo>
                <a:lnTo>
                  <a:pt x="253341" y="0"/>
                </a:lnTo>
                <a:lnTo>
                  <a:pt x="253341" y="2042556"/>
                </a:lnTo>
                <a:lnTo>
                  <a:pt x="0" y="1975262"/>
                </a:lnTo>
                <a:lnTo>
                  <a:pt x="0" y="0"/>
                </a:lnTo>
                <a:close/>
              </a:path>
            </a:pathLst>
          </a:custGeom>
          <a:solidFill>
            <a:srgbClr val="07305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5" name="Google Shape;25;p2"/>
          <p:cNvPicPr preferRelativeResize="0"/>
          <p:nvPr/>
        </p:nvPicPr>
        <p:blipFill rotWithShape="1">
          <a:blip r:embed="rId5">
            <a:alphaModFix/>
          </a:blip>
          <a:srcRect/>
          <a:stretch/>
        </p:blipFill>
        <p:spPr>
          <a:xfrm>
            <a:off x="3678927" y="758283"/>
            <a:ext cx="4767239" cy="4770044"/>
          </a:xfrm>
          <a:prstGeom prst="rect">
            <a:avLst/>
          </a:prstGeom>
          <a:noFill/>
          <a:ln>
            <a:noFill/>
          </a:ln>
        </p:spPr>
      </p:pic>
      <p:pic>
        <p:nvPicPr>
          <p:cNvPr id="26" name="Google Shape;26;p2"/>
          <p:cNvPicPr preferRelativeResize="0"/>
          <p:nvPr/>
        </p:nvPicPr>
        <p:blipFill rotWithShape="1">
          <a:blip r:embed="rId6">
            <a:alphaModFix/>
          </a:blip>
          <a:srcRect/>
          <a:stretch/>
        </p:blipFill>
        <p:spPr>
          <a:xfrm>
            <a:off x="4737807" y="5751174"/>
            <a:ext cx="2485668" cy="766064"/>
          </a:xfrm>
          <a:prstGeom prst="rect">
            <a:avLst/>
          </a:prstGeom>
          <a:noFill/>
          <a:ln>
            <a:noFill/>
          </a:ln>
        </p:spPr>
      </p:pic>
      <p:sp>
        <p:nvSpPr>
          <p:cNvPr id="27" name="Google Shape;27;p2"/>
          <p:cNvSpPr/>
          <p:nvPr/>
        </p:nvSpPr>
        <p:spPr>
          <a:xfrm>
            <a:off x="-1" y="6723193"/>
            <a:ext cx="12192000" cy="144967"/>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wo" type="title">
  <p:cSld name="TITLE">
    <p:spTree>
      <p:nvGrpSpPr>
        <p:cNvPr id="1" name="Shape 28"/>
        <p:cNvGrpSpPr/>
        <p:nvPr/>
      </p:nvGrpSpPr>
      <p:grpSpPr>
        <a:xfrm>
          <a:off x="0" y="0"/>
          <a:ext cx="0" cy="0"/>
          <a:chOff x="0" y="0"/>
          <a:chExt cx="0" cy="0"/>
        </a:xfrm>
      </p:grpSpPr>
      <p:pic>
        <p:nvPicPr>
          <p:cNvPr id="29" name="Google Shape;29;p3"/>
          <p:cNvPicPr preferRelativeResize="0"/>
          <p:nvPr/>
        </p:nvPicPr>
        <p:blipFill rotWithShape="1">
          <a:blip r:embed="rId2">
            <a:alphaModFix/>
          </a:blip>
          <a:srcRect/>
          <a:stretch/>
        </p:blipFill>
        <p:spPr>
          <a:xfrm>
            <a:off x="0" y="0"/>
            <a:ext cx="12192000" cy="6858685"/>
          </a:xfrm>
          <a:prstGeom prst="rect">
            <a:avLst/>
          </a:prstGeom>
          <a:noFill/>
          <a:ln>
            <a:noFill/>
          </a:ln>
        </p:spPr>
      </p:pic>
      <p:pic>
        <p:nvPicPr>
          <p:cNvPr id="30" name="Google Shape;30;p3"/>
          <p:cNvPicPr preferRelativeResize="0"/>
          <p:nvPr/>
        </p:nvPicPr>
        <p:blipFill rotWithShape="1">
          <a:blip r:embed="rId3">
            <a:alphaModFix amt="40000"/>
          </a:blip>
          <a:srcRect/>
          <a:stretch/>
        </p:blipFill>
        <p:spPr>
          <a:xfrm>
            <a:off x="-1" y="2677"/>
            <a:ext cx="12193683" cy="5893640"/>
          </a:xfrm>
          <a:prstGeom prst="rect">
            <a:avLst/>
          </a:prstGeom>
          <a:noFill/>
          <a:ln>
            <a:noFill/>
          </a:ln>
        </p:spPr>
      </p:pic>
      <p:pic>
        <p:nvPicPr>
          <p:cNvPr id="31" name="Google Shape;31;p3"/>
          <p:cNvPicPr preferRelativeResize="0"/>
          <p:nvPr/>
        </p:nvPicPr>
        <p:blipFill rotWithShape="1">
          <a:blip r:embed="rId4">
            <a:alphaModFix amt="15000"/>
          </a:blip>
          <a:srcRect/>
          <a:stretch/>
        </p:blipFill>
        <p:spPr>
          <a:xfrm>
            <a:off x="0" y="0"/>
            <a:ext cx="5198364" cy="6858000"/>
          </a:xfrm>
          <a:prstGeom prst="rect">
            <a:avLst/>
          </a:prstGeom>
          <a:noFill/>
          <a:ln>
            <a:noFill/>
          </a:ln>
        </p:spPr>
      </p:pic>
      <p:sp>
        <p:nvSpPr>
          <p:cNvPr id="32" name="Google Shape;32;p3"/>
          <p:cNvSpPr/>
          <p:nvPr/>
        </p:nvSpPr>
        <p:spPr>
          <a:xfrm>
            <a:off x="0" y="0"/>
            <a:ext cx="253341" cy="2042556"/>
          </a:xfrm>
          <a:custGeom>
            <a:avLst/>
            <a:gdLst/>
            <a:ahLst/>
            <a:cxnLst/>
            <a:rect l="l" t="t" r="r" b="b"/>
            <a:pathLst>
              <a:path w="253341" h="2042556" extrusionOk="0">
                <a:moveTo>
                  <a:pt x="0" y="0"/>
                </a:moveTo>
                <a:lnTo>
                  <a:pt x="253341" y="0"/>
                </a:lnTo>
                <a:lnTo>
                  <a:pt x="253341" y="2042556"/>
                </a:lnTo>
                <a:lnTo>
                  <a:pt x="0" y="1975262"/>
                </a:lnTo>
                <a:lnTo>
                  <a:pt x="0" y="0"/>
                </a:lnTo>
                <a:close/>
              </a:path>
            </a:pathLst>
          </a:custGeom>
          <a:solidFill>
            <a:srgbClr val="07305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3" name="Google Shape;33;p3"/>
          <p:cNvPicPr preferRelativeResize="0"/>
          <p:nvPr/>
        </p:nvPicPr>
        <p:blipFill rotWithShape="1">
          <a:blip r:embed="rId5">
            <a:alphaModFix/>
          </a:blip>
          <a:srcRect/>
          <a:stretch/>
        </p:blipFill>
        <p:spPr>
          <a:xfrm>
            <a:off x="4737807" y="5751174"/>
            <a:ext cx="2485668" cy="766064"/>
          </a:xfrm>
          <a:prstGeom prst="rect">
            <a:avLst/>
          </a:prstGeom>
          <a:noFill/>
          <a:ln>
            <a:noFill/>
          </a:ln>
        </p:spPr>
      </p:pic>
      <p:sp>
        <p:nvSpPr>
          <p:cNvPr id="34" name="Google Shape;34;p3"/>
          <p:cNvSpPr/>
          <p:nvPr/>
        </p:nvSpPr>
        <p:spPr>
          <a:xfrm>
            <a:off x="-1" y="6723193"/>
            <a:ext cx="12192000" cy="144967"/>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5" name="Google Shape;35;p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4400"/>
              <a:buFont typeface="Arial"/>
              <a:buNone/>
              <a:defRPr sz="4400" b="1">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lt1"/>
              </a:buClr>
              <a:buSzPts val="2400"/>
              <a:buNone/>
              <a:defRPr sz="2400" b="0">
                <a:solidFill>
                  <a:schemeClr val="lt1"/>
                </a:solidFill>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rgbClr val="757070"/>
              </a:buClr>
              <a:buSzPts val="1600"/>
              <a:buNone/>
              <a:defRPr sz="1600"/>
            </a:lvl4pPr>
            <a:lvl5pPr lvl="4" algn="ctr">
              <a:lnSpc>
                <a:spcPct val="90000"/>
              </a:lnSpc>
              <a:spcBef>
                <a:spcPts val="500"/>
              </a:spcBef>
              <a:spcAft>
                <a:spcPts val="0"/>
              </a:spcAft>
              <a:buClr>
                <a:srgbClr val="757070"/>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37"/>
        <p:cNvGrpSpPr/>
        <p:nvPr/>
      </p:nvGrpSpPr>
      <p:grpSpPr>
        <a:xfrm>
          <a:off x="0" y="0"/>
          <a:ext cx="0" cy="0"/>
          <a:chOff x="0" y="0"/>
          <a:chExt cx="0" cy="0"/>
        </a:xfrm>
      </p:grpSpPr>
      <p:sp>
        <p:nvSpPr>
          <p:cNvPr id="38" name="Google Shape;3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7305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81000" algn="l">
              <a:lnSpc>
                <a:spcPct val="90000"/>
              </a:lnSpc>
              <a:spcBef>
                <a:spcPts val="1000"/>
              </a:spcBef>
              <a:spcAft>
                <a:spcPts val="0"/>
              </a:spcAft>
              <a:buClr>
                <a:srgbClr val="07305D"/>
              </a:buClr>
              <a:buSzPts val="2400"/>
              <a:buChar char="•"/>
              <a:defRPr>
                <a:latin typeface="Arial"/>
                <a:ea typeface="Arial"/>
                <a:cs typeface="Arial"/>
                <a:sym typeface="Arial"/>
              </a:defRPr>
            </a:lvl1pPr>
            <a:lvl2pPr marL="914400" lvl="1" indent="-355600" algn="l">
              <a:lnSpc>
                <a:spcPct val="90000"/>
              </a:lnSpc>
              <a:spcBef>
                <a:spcPts val="500"/>
              </a:spcBef>
              <a:spcAft>
                <a:spcPts val="0"/>
              </a:spcAft>
              <a:buClr>
                <a:schemeClr val="dk1"/>
              </a:buClr>
              <a:buSzPts val="2000"/>
              <a:buChar char="•"/>
              <a:defRPr>
                <a:latin typeface="Arial"/>
                <a:ea typeface="Arial"/>
                <a:cs typeface="Arial"/>
                <a:sym typeface="Arial"/>
              </a:defRPr>
            </a:lvl2pPr>
            <a:lvl3pPr marL="1371600" lvl="2" indent="-342900" algn="l">
              <a:lnSpc>
                <a:spcPct val="90000"/>
              </a:lnSpc>
              <a:spcBef>
                <a:spcPts val="500"/>
              </a:spcBef>
              <a:spcAft>
                <a:spcPts val="0"/>
              </a:spcAft>
              <a:buClr>
                <a:schemeClr val="dk1"/>
              </a:buClr>
              <a:buSzPts val="1800"/>
              <a:buChar char="•"/>
              <a:defRPr>
                <a:latin typeface="Arial"/>
                <a:ea typeface="Arial"/>
                <a:cs typeface="Arial"/>
                <a:sym typeface="Arial"/>
              </a:defRPr>
            </a:lvl3pPr>
            <a:lvl4pPr marL="1828800" lvl="3" indent="-330200" algn="l">
              <a:lnSpc>
                <a:spcPct val="90000"/>
              </a:lnSpc>
              <a:spcBef>
                <a:spcPts val="500"/>
              </a:spcBef>
              <a:spcAft>
                <a:spcPts val="0"/>
              </a:spcAft>
              <a:buClr>
                <a:srgbClr val="757070"/>
              </a:buClr>
              <a:buSzPts val="1600"/>
              <a:buChar char="•"/>
              <a:defRPr>
                <a:latin typeface="Arial"/>
                <a:ea typeface="Arial"/>
                <a:cs typeface="Arial"/>
                <a:sym typeface="Arial"/>
              </a:defRPr>
            </a:lvl4pPr>
            <a:lvl5pPr marL="2286000" lvl="4" indent="-330200" algn="l">
              <a:lnSpc>
                <a:spcPct val="90000"/>
              </a:lnSpc>
              <a:spcBef>
                <a:spcPts val="500"/>
              </a:spcBef>
              <a:spcAft>
                <a:spcPts val="0"/>
              </a:spcAft>
              <a:buClr>
                <a:srgbClr val="757070"/>
              </a:buClr>
              <a:buSzPts val="16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4"/>
          <p:cNvSpPr txBox="1">
            <a:spLocks noGrp="1"/>
          </p:cNvSpPr>
          <p:nvPr>
            <p:ph type="dt" idx="10"/>
          </p:nvPr>
        </p:nvSpPr>
        <p:spPr>
          <a:xfrm>
            <a:off x="838200" y="6244525"/>
            <a:ext cx="1221606"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4"/>
          <p:cNvSpPr txBox="1">
            <a:spLocks noGrp="1"/>
          </p:cNvSpPr>
          <p:nvPr>
            <p:ph type="ftr" idx="11"/>
          </p:nvPr>
        </p:nvSpPr>
        <p:spPr>
          <a:xfrm>
            <a:off x="2059805" y="6244525"/>
            <a:ext cx="775796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7305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rgbClr val="07305D"/>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rgbClr val="757070"/>
              </a:buClr>
              <a:buSzPts val="1800"/>
              <a:buChar char="•"/>
              <a:defRPr/>
            </a:lvl4pPr>
            <a:lvl5pPr marL="2286000" lvl="4" indent="-342900" algn="l">
              <a:lnSpc>
                <a:spcPct val="9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rgbClr val="07305D"/>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rgbClr val="757070"/>
              </a:buClr>
              <a:buSzPts val="1800"/>
              <a:buChar char="•"/>
              <a:defRPr/>
            </a:lvl4pPr>
            <a:lvl5pPr marL="2286000" lvl="4" indent="-342900" algn="l">
              <a:lnSpc>
                <a:spcPct val="90000"/>
              </a:lnSpc>
              <a:spcBef>
                <a:spcPts val="500"/>
              </a:spcBef>
              <a:spcAft>
                <a:spcPts val="0"/>
              </a:spcAft>
              <a:buClr>
                <a:srgbClr val="757070"/>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5"/>
          <p:cNvSpPr txBox="1">
            <a:spLocks noGrp="1"/>
          </p:cNvSpPr>
          <p:nvPr>
            <p:ph type="dt" idx="10"/>
          </p:nvPr>
        </p:nvSpPr>
        <p:spPr>
          <a:xfrm>
            <a:off x="838200" y="6244525"/>
            <a:ext cx="1221606"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5"/>
          <p:cNvSpPr txBox="1">
            <a:spLocks noGrp="1"/>
          </p:cNvSpPr>
          <p:nvPr>
            <p:ph type="ftr" idx="11"/>
          </p:nvPr>
        </p:nvSpPr>
        <p:spPr>
          <a:xfrm>
            <a:off x="2059805" y="6244525"/>
            <a:ext cx="775796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07305D"/>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6"/>
          <p:cNvSpPr txBox="1">
            <a:spLocks noGrp="1"/>
          </p:cNvSpPr>
          <p:nvPr>
            <p:ph type="dt" idx="10"/>
          </p:nvPr>
        </p:nvSpPr>
        <p:spPr>
          <a:xfrm>
            <a:off x="838200" y="6244525"/>
            <a:ext cx="1221606"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6"/>
          <p:cNvSpPr txBox="1">
            <a:spLocks noGrp="1"/>
          </p:cNvSpPr>
          <p:nvPr>
            <p:ph type="ftr" idx="11"/>
          </p:nvPr>
        </p:nvSpPr>
        <p:spPr>
          <a:xfrm>
            <a:off x="2059805" y="6244525"/>
            <a:ext cx="7757963"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d Slide">
  <p:cSld name="End Slide">
    <p:spTree>
      <p:nvGrpSpPr>
        <p:cNvPr id="1" name="Shape 52"/>
        <p:cNvGrpSpPr/>
        <p:nvPr/>
      </p:nvGrpSpPr>
      <p:grpSpPr>
        <a:xfrm>
          <a:off x="0" y="0"/>
          <a:ext cx="0" cy="0"/>
          <a:chOff x="0" y="0"/>
          <a:chExt cx="0" cy="0"/>
        </a:xfrm>
      </p:grpSpPr>
      <p:pic>
        <p:nvPicPr>
          <p:cNvPr id="53" name="Google Shape;53;p7"/>
          <p:cNvPicPr preferRelativeResize="0"/>
          <p:nvPr/>
        </p:nvPicPr>
        <p:blipFill rotWithShape="1">
          <a:blip r:embed="rId2">
            <a:alphaModFix/>
          </a:blip>
          <a:srcRect/>
          <a:stretch/>
        </p:blipFill>
        <p:spPr>
          <a:xfrm>
            <a:off x="0" y="0"/>
            <a:ext cx="12192000" cy="6858685"/>
          </a:xfrm>
          <a:prstGeom prst="rect">
            <a:avLst/>
          </a:prstGeom>
          <a:noFill/>
          <a:ln>
            <a:noFill/>
          </a:ln>
        </p:spPr>
      </p:pic>
      <p:pic>
        <p:nvPicPr>
          <p:cNvPr id="54" name="Google Shape;54;p7"/>
          <p:cNvPicPr preferRelativeResize="0"/>
          <p:nvPr/>
        </p:nvPicPr>
        <p:blipFill rotWithShape="1">
          <a:blip r:embed="rId3">
            <a:alphaModFix amt="40000"/>
          </a:blip>
          <a:srcRect/>
          <a:stretch/>
        </p:blipFill>
        <p:spPr>
          <a:xfrm>
            <a:off x="-1" y="2677"/>
            <a:ext cx="12193683" cy="5893640"/>
          </a:xfrm>
          <a:prstGeom prst="rect">
            <a:avLst/>
          </a:prstGeom>
          <a:noFill/>
          <a:ln>
            <a:noFill/>
          </a:ln>
        </p:spPr>
      </p:pic>
      <p:pic>
        <p:nvPicPr>
          <p:cNvPr id="55" name="Google Shape;55;p7"/>
          <p:cNvPicPr preferRelativeResize="0"/>
          <p:nvPr/>
        </p:nvPicPr>
        <p:blipFill rotWithShape="1">
          <a:blip r:embed="rId4">
            <a:alphaModFix amt="15000"/>
          </a:blip>
          <a:srcRect/>
          <a:stretch/>
        </p:blipFill>
        <p:spPr>
          <a:xfrm>
            <a:off x="0" y="0"/>
            <a:ext cx="5198364" cy="6858000"/>
          </a:xfrm>
          <a:prstGeom prst="rect">
            <a:avLst/>
          </a:prstGeom>
          <a:noFill/>
          <a:ln>
            <a:noFill/>
          </a:ln>
        </p:spPr>
      </p:pic>
      <p:sp>
        <p:nvSpPr>
          <p:cNvPr id="56" name="Google Shape;56;p7"/>
          <p:cNvSpPr/>
          <p:nvPr/>
        </p:nvSpPr>
        <p:spPr>
          <a:xfrm>
            <a:off x="0" y="0"/>
            <a:ext cx="253341" cy="2042556"/>
          </a:xfrm>
          <a:custGeom>
            <a:avLst/>
            <a:gdLst/>
            <a:ahLst/>
            <a:cxnLst/>
            <a:rect l="l" t="t" r="r" b="b"/>
            <a:pathLst>
              <a:path w="253341" h="2042556" extrusionOk="0">
                <a:moveTo>
                  <a:pt x="0" y="0"/>
                </a:moveTo>
                <a:lnTo>
                  <a:pt x="253341" y="0"/>
                </a:lnTo>
                <a:lnTo>
                  <a:pt x="253341" y="2042556"/>
                </a:lnTo>
                <a:lnTo>
                  <a:pt x="0" y="1975262"/>
                </a:lnTo>
                <a:lnTo>
                  <a:pt x="0" y="0"/>
                </a:lnTo>
                <a:close/>
              </a:path>
            </a:pathLst>
          </a:custGeom>
          <a:solidFill>
            <a:srgbClr val="07305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7" name="Google Shape;57;p7"/>
          <p:cNvSpPr/>
          <p:nvPr/>
        </p:nvSpPr>
        <p:spPr>
          <a:xfrm>
            <a:off x="-1" y="6723193"/>
            <a:ext cx="12192000" cy="144967"/>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58" name="Google Shape;58;p7"/>
          <p:cNvSpPr txBox="1">
            <a:spLocks noGrp="1"/>
          </p:cNvSpPr>
          <p:nvPr>
            <p:ph type="ctrTitle"/>
          </p:nvPr>
        </p:nvSpPr>
        <p:spPr>
          <a:xfrm>
            <a:off x="1524000" y="4589782"/>
            <a:ext cx="9144000" cy="1088528"/>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lt1"/>
              </a:buClr>
              <a:buSzPts val="3200"/>
              <a:buFont typeface="Arial"/>
              <a:buNone/>
              <a:defRPr sz="3200" b="1">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7"/>
          <p:cNvSpPr txBox="1">
            <a:spLocks noGrp="1"/>
          </p:cNvSpPr>
          <p:nvPr>
            <p:ph type="subTitle" idx="1"/>
          </p:nvPr>
        </p:nvSpPr>
        <p:spPr>
          <a:xfrm>
            <a:off x="1524000" y="5678310"/>
            <a:ext cx="9144000" cy="1035407"/>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lt1"/>
              </a:buClr>
              <a:buSzPts val="2400"/>
              <a:buNone/>
              <a:defRPr sz="2400" b="0">
                <a:solidFill>
                  <a:schemeClr val="lt1"/>
                </a:solidFill>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rgbClr val="757070"/>
              </a:buClr>
              <a:buSzPts val="1600"/>
              <a:buNone/>
              <a:defRPr sz="1600"/>
            </a:lvl4pPr>
            <a:lvl5pPr lvl="4" algn="ctr">
              <a:lnSpc>
                <a:spcPct val="90000"/>
              </a:lnSpc>
              <a:spcBef>
                <a:spcPts val="500"/>
              </a:spcBef>
              <a:spcAft>
                <a:spcPts val="0"/>
              </a:spcAft>
              <a:buClr>
                <a:srgbClr val="757070"/>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60" name="Google Shape;60;p7"/>
          <p:cNvPicPr preferRelativeResize="0"/>
          <p:nvPr/>
        </p:nvPicPr>
        <p:blipFill rotWithShape="1">
          <a:blip r:embed="rId5">
            <a:alphaModFix/>
          </a:blip>
          <a:srcRect/>
          <a:stretch/>
        </p:blipFill>
        <p:spPr>
          <a:xfrm>
            <a:off x="4838700" y="2166290"/>
            <a:ext cx="2491740" cy="2414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p:cNvPicPr preferRelativeResize="0"/>
          <p:nvPr/>
        </p:nvPicPr>
        <p:blipFill rotWithShape="1">
          <a:blip r:embed="rId8">
            <a:alphaModFix/>
          </a:blip>
          <a:srcRect/>
          <a:stretch/>
        </p:blipFill>
        <p:spPr>
          <a:xfrm>
            <a:off x="253341" y="0"/>
            <a:ext cx="11938658" cy="5984227"/>
          </a:xfrm>
          <a:prstGeom prst="rect">
            <a:avLst/>
          </a:prstGeom>
          <a:noFill/>
          <a:ln>
            <a:noFill/>
          </a:ln>
        </p:spPr>
      </p:pic>
      <p:sp>
        <p:nvSpPr>
          <p:cNvPr id="11" name="Google Shape;11;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07305D"/>
              </a:buClr>
              <a:buSzPts val="3200"/>
              <a:buFont typeface="Arial"/>
              <a:buNone/>
              <a:defRPr sz="3200" b="1" i="0" u="none" strike="noStrike" cap="none">
                <a:solidFill>
                  <a:srgbClr val="07305D"/>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381000" algn="l" rtl="0">
              <a:lnSpc>
                <a:spcPct val="90000"/>
              </a:lnSpc>
              <a:spcBef>
                <a:spcPts val="1000"/>
              </a:spcBef>
              <a:spcAft>
                <a:spcPts val="0"/>
              </a:spcAft>
              <a:buClr>
                <a:srgbClr val="07305D"/>
              </a:buClr>
              <a:buSzPts val="2400"/>
              <a:buFont typeface="Arial"/>
              <a:buChar char="•"/>
              <a:defRPr sz="2400" b="1" i="0" u="none" strike="noStrike" cap="none">
                <a:solidFill>
                  <a:srgbClr val="07305D"/>
                </a:solidFill>
                <a:latin typeface="Arial"/>
                <a:ea typeface="Arial"/>
                <a:cs typeface="Arial"/>
                <a:sym typeface="Arial"/>
              </a:defRPr>
            </a:lvl1pPr>
            <a:lvl2pPr marL="914400" marR="0" lvl="1"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rgbClr val="757070"/>
              </a:buClr>
              <a:buSzPts val="1600"/>
              <a:buFont typeface="Arial"/>
              <a:buChar char="•"/>
              <a:defRPr sz="1600" b="0" i="0" u="none" strike="noStrike" cap="none">
                <a:solidFill>
                  <a:srgbClr val="757070"/>
                </a:solidFill>
                <a:latin typeface="Arial"/>
                <a:ea typeface="Arial"/>
                <a:cs typeface="Arial"/>
                <a:sym typeface="Arial"/>
              </a:defRPr>
            </a:lvl4pPr>
            <a:lvl5pPr marL="2286000" marR="0" lvl="4" indent="-330200" algn="l" rtl="0">
              <a:lnSpc>
                <a:spcPct val="90000"/>
              </a:lnSpc>
              <a:spcBef>
                <a:spcPts val="500"/>
              </a:spcBef>
              <a:spcAft>
                <a:spcPts val="0"/>
              </a:spcAft>
              <a:buClr>
                <a:srgbClr val="757070"/>
              </a:buClr>
              <a:buSzPts val="1600"/>
              <a:buFont typeface="Arial"/>
              <a:buChar char="•"/>
              <a:defRPr sz="1600" b="0" i="0" u="none" strike="noStrike" cap="none">
                <a:solidFill>
                  <a:srgbClr val="757070"/>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2059805" y="6244525"/>
            <a:ext cx="7757963"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4" name="Google Shape;14;p1"/>
          <p:cNvPicPr preferRelativeResize="0"/>
          <p:nvPr/>
        </p:nvPicPr>
        <p:blipFill rotWithShape="1">
          <a:blip r:embed="rId9">
            <a:alphaModFix/>
          </a:blip>
          <a:srcRect/>
          <a:stretch/>
        </p:blipFill>
        <p:spPr>
          <a:xfrm>
            <a:off x="10115047" y="6051790"/>
            <a:ext cx="1769350" cy="520219"/>
          </a:xfrm>
          <a:prstGeom prst="rect">
            <a:avLst/>
          </a:prstGeom>
          <a:noFill/>
          <a:ln>
            <a:noFill/>
          </a:ln>
        </p:spPr>
      </p:pic>
      <p:sp>
        <p:nvSpPr>
          <p:cNvPr id="15" name="Google Shape;15;p1"/>
          <p:cNvSpPr txBox="1">
            <a:spLocks noGrp="1"/>
          </p:cNvSpPr>
          <p:nvPr>
            <p:ph type="dt" idx="10"/>
          </p:nvPr>
        </p:nvSpPr>
        <p:spPr>
          <a:xfrm>
            <a:off x="838200" y="6244525"/>
            <a:ext cx="1221606"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0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1"/>
          <p:cNvSpPr/>
          <p:nvPr/>
        </p:nvSpPr>
        <p:spPr>
          <a:xfrm>
            <a:off x="1" y="6675062"/>
            <a:ext cx="10209790" cy="188163"/>
          </a:xfrm>
          <a:prstGeom prst="rect">
            <a:avLst/>
          </a:prstGeom>
          <a:solidFill>
            <a:srgbClr val="07305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 name="Google Shape;17;p1"/>
          <p:cNvSpPr/>
          <p:nvPr/>
        </p:nvSpPr>
        <p:spPr>
          <a:xfrm>
            <a:off x="9817768" y="6675062"/>
            <a:ext cx="2374232" cy="188163"/>
          </a:xfrm>
          <a:custGeom>
            <a:avLst/>
            <a:gdLst/>
            <a:ahLst/>
            <a:cxnLst/>
            <a:rect l="l" t="t" r="r" b="b"/>
            <a:pathLst>
              <a:path w="2683566" h="165653" extrusionOk="0">
                <a:moveTo>
                  <a:pt x="2670314" y="165653"/>
                </a:moveTo>
                <a:lnTo>
                  <a:pt x="165653" y="165653"/>
                </a:lnTo>
                <a:lnTo>
                  <a:pt x="0" y="0"/>
                </a:lnTo>
                <a:lnTo>
                  <a:pt x="2683566" y="0"/>
                </a:lnTo>
                <a:lnTo>
                  <a:pt x="2670314" y="165653"/>
                </a:ln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 name="Google Shape;18;p1"/>
          <p:cNvSpPr/>
          <p:nvPr/>
        </p:nvSpPr>
        <p:spPr>
          <a:xfrm>
            <a:off x="0" y="0"/>
            <a:ext cx="253341" cy="2042556"/>
          </a:xfrm>
          <a:custGeom>
            <a:avLst/>
            <a:gdLst/>
            <a:ahLst/>
            <a:cxnLst/>
            <a:rect l="l" t="t" r="r" b="b"/>
            <a:pathLst>
              <a:path w="253341" h="2042556" extrusionOk="0">
                <a:moveTo>
                  <a:pt x="0" y="0"/>
                </a:moveTo>
                <a:lnTo>
                  <a:pt x="253341" y="0"/>
                </a:lnTo>
                <a:lnTo>
                  <a:pt x="253341" y="2042556"/>
                </a:lnTo>
                <a:lnTo>
                  <a:pt x="0" y="1975262"/>
                </a:lnTo>
                <a:lnTo>
                  <a:pt x="0" y="0"/>
                </a:ln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 name="Google Shape;19;p1"/>
          <p:cNvSpPr txBox="1"/>
          <p:nvPr/>
        </p:nvSpPr>
        <p:spPr>
          <a:xfrm>
            <a:off x="149629" y="6244525"/>
            <a:ext cx="688571" cy="365125"/>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fld id="{00000000-1234-1234-1234-123412341234}" type="slidenum">
              <a:rPr lang="en-US" sz="1000" b="0" i="0" u="none" strike="noStrike" cap="none">
                <a:solidFill>
                  <a:srgbClr val="7F7F7F"/>
                </a:solidFill>
                <a:latin typeface="Arial"/>
                <a:ea typeface="Arial"/>
                <a:cs typeface="Arial"/>
                <a:sym typeface="Arial"/>
              </a:rPr>
              <a:pPr marL="0" marR="0" lvl="0" indent="0" algn="ctr" rtl="0">
                <a:spcBef>
                  <a:spcPts val="0"/>
                </a:spcBef>
                <a:spcAft>
                  <a:spcPts val="0"/>
                </a:spcAft>
                <a:buNone/>
              </a:pPr>
              <a:t>‹#›</a:t>
            </a:fld>
            <a:endParaRPr sz="1000" b="0" i="0" u="none" strike="noStrike" cap="none">
              <a:solidFill>
                <a:srgbClr val="7F7F7F"/>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ink.springer.com/conference/its%20its"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hyperlink" Target="mailto:&#8211;kgandu@kent.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hyperlink" Target="https://www.jastt.org/index.php/jasttpath/article/download/65/24"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mailto:rsourave@kent.edu"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1100"/>
              <a:buFont typeface="Arial"/>
              <a:buNone/>
            </a:pPr>
            <a:r>
              <a:rPr lang="en-US" sz="4400" b="0" dirty="0">
                <a:solidFill>
                  <a:srgbClr val="222222"/>
                </a:solidFill>
                <a:latin typeface="EB Garamond ExtraBold"/>
                <a:ea typeface="EB Garamond ExtraBold"/>
                <a:cs typeface="EB Garamond ExtraBold"/>
                <a:sym typeface="EB Garamond ExtraBold"/>
              </a:rPr>
              <a:t>Literature Review</a:t>
            </a:r>
            <a:endParaRPr sz="4400" b="0" dirty="0">
              <a:solidFill>
                <a:srgbClr val="222222"/>
              </a:solidFill>
              <a:latin typeface="EB Garamond ExtraBold"/>
              <a:ea typeface="EB Garamond ExtraBold"/>
              <a:cs typeface="EB Garamond ExtraBold"/>
              <a:sym typeface="EB Garamond ExtraBold"/>
            </a:endParaRPr>
          </a:p>
          <a:p>
            <a:pPr marL="0" lvl="0" indent="0" algn="l" rtl="0">
              <a:spcBef>
                <a:spcPts val="0"/>
              </a:spcBef>
              <a:spcAft>
                <a:spcPts val="0"/>
              </a:spcAft>
              <a:buNone/>
            </a:pPr>
            <a:endParaRPr dirty="0">
              <a:solidFill>
                <a:srgbClr val="222222"/>
              </a:solidFill>
            </a:endParaRPr>
          </a:p>
        </p:txBody>
      </p:sp>
      <p:sp>
        <p:nvSpPr>
          <p:cNvPr id="132" name="Google Shape;132;p18"/>
          <p:cNvSpPr txBox="1">
            <a:spLocks noGrp="1"/>
          </p:cNvSpPr>
          <p:nvPr>
            <p:ph type="body" idx="1"/>
          </p:nvPr>
        </p:nvSpPr>
        <p:spPr>
          <a:xfrm>
            <a:off x="479376" y="1124744"/>
            <a:ext cx="11215808" cy="5431256"/>
          </a:xfrm>
          <a:prstGeom prst="rect">
            <a:avLst/>
          </a:prstGeom>
        </p:spPr>
        <p:txBody>
          <a:bodyPr spcFirstLastPara="1" wrap="square" lIns="91425" tIns="45700" rIns="91425" bIns="45700" anchor="t" anchorCtr="0">
            <a:noAutofit/>
          </a:bodyPr>
          <a:lstStyle/>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Note: Spaceship Titanic is a cosmic mystery and unseen future, typical hypothetical situation and It is a classification problem. For literature review we are analyzing improvised classification techniques considering references from the research papers.</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1. Classification Based on Decision Tree Algorithm for Machine Learning (Journal of Applied Science &amp; Technology Trends -2021)</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2. PERFORMANCE OF RIDGE LOGISTIC REGRESSION AND DECISION TREE IN THE BINARY CLASSIFICATION (Journal of Theoretical and Applied Information Technology – 15th Aug 2022) </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3. XGBoost and Deep Neural Network Comparison: The Case of Teams’ Performance (</a:t>
            </a:r>
            <a:r>
              <a:rPr lang="en-US" sz="1800" b="0" dirty="0">
                <a:solidFill>
                  <a:schemeClr val="tx1"/>
                </a:solidFill>
                <a:latin typeface="Calibri" panose="020F0502020204030204" pitchFamily="34" charset="0"/>
                <a:ea typeface="EB Garamond" charset="0"/>
                <a:cs typeface="Calibri" panose="020F0502020204030204" pitchFamily="34" charset="0"/>
                <a:hlinkClick r:id="rId3">
                  <a:extLst>
                    <a:ext uri="{A12FA001-AC4F-418D-AE19-62706E023703}">
                      <ahyp:hlinkClr xmlns:ahyp="http://schemas.microsoft.com/office/drawing/2018/hyperlinkcolor" val="tx"/>
                    </a:ext>
                  </a:extLst>
                </a:hlinkClick>
              </a:rPr>
              <a:t>International Conference on Intelligent Tutoring Systems</a:t>
            </a:r>
            <a:r>
              <a:rPr lang="en-US" sz="1800" b="0" dirty="0">
                <a:solidFill>
                  <a:schemeClr val="tx1"/>
                </a:solidFill>
                <a:latin typeface="Calibri" panose="020F0502020204030204" pitchFamily="34" charset="0"/>
                <a:ea typeface="EB Garamond" charset="0"/>
                <a:cs typeface="Calibri" panose="020F0502020204030204" pitchFamily="34" charset="0"/>
              </a:rPr>
              <a:t>).</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We aimed at classification techniques that has significant performance results in the above  papers.</a:t>
            </a:r>
            <a:endParaRPr sz="3100" b="0" dirty="0">
              <a:solidFill>
                <a:srgbClr val="222222"/>
              </a:solidFill>
              <a:latin typeface="EB Garamond SemiBold"/>
              <a:ea typeface="EB Garamond SemiBold"/>
              <a:cs typeface="EB Garamond SemiBold"/>
              <a:sym typeface="EB Garamond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Performance Scores of Referred Papers</a:t>
            </a:r>
          </a:p>
        </p:txBody>
      </p:sp>
      <p:sp>
        <p:nvSpPr>
          <p:cNvPr id="3" name="Text Placeholder 2"/>
          <p:cNvSpPr>
            <a:spLocks noGrp="1"/>
          </p:cNvSpPr>
          <p:nvPr>
            <p:ph type="body" idx="1"/>
          </p:nvPr>
        </p:nvSpPr>
        <p:spPr/>
        <p:txBody>
          <a:bodyPr/>
          <a:lstStyle/>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 results showed that DT efficiency is higher than RF, achieving 84.11 % with DT accuracy, while 58.11 % with RF accuracy[1].</a:t>
            </a:r>
          </a:p>
          <a:p>
            <a:pPr marL="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 KNN classification is better than the DT classification in the PCA feature extraction. The accuracy of KNN reaches 86.7% while the DT reaches 83.3%[1].</a:t>
            </a:r>
          </a:p>
          <a:p>
            <a:pPr marL="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They achieved accuracy score of 84% using Ridge logistic regression and 81% using decision tree [2].</a:t>
            </a:r>
          </a:p>
          <a:p>
            <a:pPr marL="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sym typeface="Wingdings" panose="05000000000000000000" pitchFamily="2" charset="2"/>
              </a:rPr>
              <a:t> P</a:t>
            </a:r>
            <a:r>
              <a:rPr lang="en-US" sz="1800" b="0" dirty="0">
                <a:solidFill>
                  <a:schemeClr val="tx1"/>
                </a:solidFill>
                <a:latin typeface="Calibri" panose="020F0502020204030204" pitchFamily="34" charset="0"/>
                <a:ea typeface="EB Garamond" charset="0"/>
                <a:cs typeface="Calibri" panose="020F0502020204030204" pitchFamily="34" charset="0"/>
              </a:rPr>
              <a:t>redication accuracy  of XGBOOST and DNN  was found to be 80.50% and 77.36%[3].</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400" dirty="0">
                <a:solidFill>
                  <a:schemeClr val="tx1"/>
                </a:solidFill>
                <a:latin typeface="EB Garamond" charset="0"/>
                <a:ea typeface="EB Garamond" charset="0"/>
                <a:cs typeface="EB Garamond" charset="0"/>
              </a:rPr>
              <a:t>Methodology</a:t>
            </a:r>
            <a:endParaRPr lang="en-US" sz="4400" dirty="0">
              <a:solidFill>
                <a:schemeClr val="tx1"/>
              </a:solidFill>
              <a:latin typeface="EB Garamond" charset="0"/>
              <a:ea typeface="EB Garamond" charset="0"/>
              <a:cs typeface="EB Garamond" charset="0"/>
            </a:endParaRPr>
          </a:p>
        </p:txBody>
      </p:sp>
      <p:sp>
        <p:nvSpPr>
          <p:cNvPr id="3" name="Text Placeholder 2"/>
          <p:cNvSpPr>
            <a:spLocks noGrp="1"/>
          </p:cNvSpPr>
          <p:nvPr>
            <p:ph type="body" idx="1"/>
          </p:nvPr>
        </p:nvSpPr>
        <p:spPr/>
        <p:txBody>
          <a:bodyPr/>
          <a:lstStyle/>
          <a:p>
            <a:endParaRPr lang="en-US" dirty="0"/>
          </a:p>
        </p:txBody>
      </p:sp>
      <p:pic>
        <p:nvPicPr>
          <p:cNvPr id="4" name="Picture 3" descr="Diagram&#10;&#10;Description automatically generated">
            <a:extLst>
              <a:ext uri="{FF2B5EF4-FFF2-40B4-BE49-F238E27FC236}">
                <a16:creationId xmlns:a16="http://schemas.microsoft.com/office/drawing/2014/main" id="{54D719D6-F55A-F70D-6FAB-D4CF3DF34562}"/>
              </a:ext>
            </a:extLst>
          </p:cNvPr>
          <p:cNvPicPr>
            <a:picLocks noChangeAspect="1"/>
          </p:cNvPicPr>
          <p:nvPr/>
        </p:nvPicPr>
        <p:blipFill>
          <a:blip r:embed="rId2"/>
          <a:stretch>
            <a:fillRect/>
          </a:stretch>
        </p:blipFill>
        <p:spPr>
          <a:xfrm>
            <a:off x="839416" y="1628800"/>
            <a:ext cx="11020612" cy="491919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Ridge Logistic Regression</a:t>
            </a:r>
          </a:p>
        </p:txBody>
      </p:sp>
      <p:sp>
        <p:nvSpPr>
          <p:cNvPr id="3" name="Text Placeholder 2"/>
          <p:cNvSpPr>
            <a:spLocks noGrp="1"/>
          </p:cNvSpPr>
          <p:nvPr>
            <p:ph type="body" idx="1"/>
          </p:nvPr>
        </p:nvSpPr>
        <p:spPr/>
        <p:txBody>
          <a:bodyPr/>
          <a:lstStyle/>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Logistic regression is a linear classification model that performs very satisfactorily for the classification of linearly separable binary class data sets</a:t>
            </a:r>
          </a:p>
          <a:p>
            <a:pPr marL="285750" indent="-285750">
              <a:buFont typeface="Wingdings" pitchFamily="2" charset="2"/>
              <a:buChar char="v"/>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Regularization of L2 norm and tree pruning is intended to handle an over-fitting problem.</a:t>
            </a:r>
          </a:p>
          <a:p>
            <a:pPr marL="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 equation is a linear combination between predictor features and associated weights.</a:t>
            </a:r>
          </a:p>
          <a:p>
            <a:pPr marL="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marL="285750" indent="-285750">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 problem is solved by maximizing likelihood function</a:t>
            </a:r>
          </a:p>
          <a:p>
            <a:endParaRPr lang="en-US" dirty="0"/>
          </a:p>
        </p:txBody>
      </p:sp>
      <p:pic>
        <p:nvPicPr>
          <p:cNvPr id="4" name="Picture 3">
            <a:extLst>
              <a:ext uri="{FF2B5EF4-FFF2-40B4-BE49-F238E27FC236}">
                <a16:creationId xmlns:a16="http://schemas.microsoft.com/office/drawing/2014/main" id="{691358AE-70F0-E4B6-A9E3-9682CF3A9F4A}"/>
              </a:ext>
            </a:extLst>
          </p:cNvPr>
          <p:cNvPicPr>
            <a:picLocks noChangeAspect="1"/>
          </p:cNvPicPr>
          <p:nvPr/>
        </p:nvPicPr>
        <p:blipFill>
          <a:blip r:embed="rId2"/>
          <a:stretch>
            <a:fillRect/>
          </a:stretch>
        </p:blipFill>
        <p:spPr>
          <a:xfrm>
            <a:off x="3935760" y="4941168"/>
            <a:ext cx="3816424" cy="93505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Extra Tree Classifier</a:t>
            </a:r>
          </a:p>
        </p:txBody>
      </p:sp>
      <p:sp>
        <p:nvSpPr>
          <p:cNvPr id="3" name="Text Placeholder 2"/>
          <p:cNvSpPr>
            <a:spLocks noGrp="1"/>
          </p:cNvSpPr>
          <p:nvPr>
            <p:ph type="body" idx="1"/>
          </p:nvPr>
        </p:nvSpPr>
        <p:spPr/>
        <p:txBody>
          <a:bodyPr/>
          <a:lstStyle/>
          <a:p>
            <a:pPr marL="76200" indent="0">
              <a:buNone/>
            </a:pPr>
            <a:r>
              <a:rPr lang="en-US" sz="1800" b="0" dirty="0">
                <a:solidFill>
                  <a:schemeClr val="tx1"/>
                </a:solidFill>
                <a:latin typeface="Calibri" panose="020F0502020204030204" pitchFamily="34" charset="0"/>
                <a:ea typeface="EB Garamond" charset="0"/>
                <a:cs typeface="Calibri" panose="020F0502020204030204" pitchFamily="34" charset="0"/>
              </a:rPr>
              <a:t>Each decision stump will be built with the following criteria:</a:t>
            </a:r>
          </a:p>
          <a:p>
            <a:pPr>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mj-lt"/>
              <a:buAutoNum type="arabicPeriod"/>
            </a:pPr>
            <a:r>
              <a:rPr lang="en-US" sz="1800" b="0" dirty="0">
                <a:solidFill>
                  <a:schemeClr val="tx1"/>
                </a:solidFill>
                <a:latin typeface="Calibri" panose="020F0502020204030204" pitchFamily="34" charset="0"/>
                <a:ea typeface="EB Garamond" charset="0"/>
                <a:cs typeface="Calibri" panose="020F0502020204030204" pitchFamily="34" charset="0"/>
              </a:rPr>
              <a:t>All the data available in the training set is used to build each stump.</a:t>
            </a:r>
          </a:p>
          <a:p>
            <a:pPr>
              <a:buFont typeface="+mj-lt"/>
              <a:buAutoNum type="arabicPeriod"/>
            </a:pPr>
            <a:r>
              <a:rPr lang="en-US" sz="1800" b="0" dirty="0">
                <a:solidFill>
                  <a:schemeClr val="tx1"/>
                </a:solidFill>
                <a:latin typeface="Calibri" panose="020F0502020204030204" pitchFamily="34" charset="0"/>
                <a:ea typeface="EB Garamond" charset="0"/>
                <a:cs typeface="Calibri" panose="020F0502020204030204" pitchFamily="34" charset="0"/>
              </a:rPr>
              <a:t>To form the root node or any node, the best split is determined by searching in all the available features.</a:t>
            </a:r>
          </a:p>
          <a:p>
            <a:pPr>
              <a:buFont typeface="+mj-lt"/>
              <a:buAutoNum type="arabicPeriod"/>
            </a:pPr>
            <a:r>
              <a:rPr lang="en-US" sz="1800" b="0" dirty="0">
                <a:solidFill>
                  <a:schemeClr val="tx1"/>
                </a:solidFill>
                <a:latin typeface="Calibri" panose="020F0502020204030204" pitchFamily="34" charset="0"/>
                <a:ea typeface="EB Garamond" charset="0"/>
                <a:cs typeface="Calibri" panose="020F0502020204030204" pitchFamily="34" charset="0"/>
              </a:rPr>
              <a:t>The maximum depth of the decision stump is one.</a:t>
            </a:r>
          </a:p>
          <a:p>
            <a:pPr>
              <a:buNone/>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Random Forests</a:t>
            </a:r>
            <a:br>
              <a:rPr lang="en-US" sz="4400" dirty="0">
                <a:latin typeface="EB Garamond" charset="0"/>
                <a:ea typeface="EB Garamond" charset="0"/>
                <a:cs typeface="EB Garamond" charset="0"/>
              </a:rPr>
            </a:br>
            <a:endParaRPr lang="en-US" sz="4400" dirty="0">
              <a:latin typeface="EB Garamond" charset="0"/>
              <a:ea typeface="EB Garamond" charset="0"/>
              <a:cs typeface="EB Garamond" charset="0"/>
            </a:endParaRPr>
          </a:p>
        </p:txBody>
      </p:sp>
      <p:sp>
        <p:nvSpPr>
          <p:cNvPr id="3" name="Text Placeholder 2"/>
          <p:cNvSpPr>
            <a:spLocks noGrp="1"/>
          </p:cNvSpPr>
          <p:nvPr>
            <p:ph type="body" idx="1"/>
          </p:nvPr>
        </p:nvSpPr>
        <p:spPr/>
        <p:txBody>
          <a:bodyPr/>
          <a:lstStyle/>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A bootstrap will be created by randomly sampling the training set with replacement. The size of the bootstrap is set to equal the size of the training set.</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To form the root node or any node, the best split is determined by searching in a subset of randomly selected features of size sqrt(number of features). In our case, each decision stump is allowed to inspect two out of the four features.</a:t>
            </a:r>
          </a:p>
          <a:p>
            <a:pPr marL="76200" indent="0">
              <a:buNone/>
            </a:pPr>
            <a:endParaRPr lang="en-US" sz="1800" b="0" dirty="0">
              <a:solidFill>
                <a:schemeClr val="tx1"/>
              </a:solidFill>
              <a:latin typeface="Calibri" panose="020F0502020204030204" pitchFamily="34" charset="0"/>
              <a:ea typeface="EB Garamond" charset="0"/>
              <a:cs typeface="Calibri" panose="020F0502020204030204" pitchFamily="34" charset="0"/>
            </a:endParaRPr>
          </a:p>
          <a:p>
            <a:pPr>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The maximum depth of the decision stump is one.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Gradient Boosting</a:t>
            </a:r>
          </a:p>
        </p:txBody>
      </p:sp>
      <p:sp>
        <p:nvSpPr>
          <p:cNvPr id="3" name="Text Placeholder 2"/>
          <p:cNvSpPr>
            <a:spLocks noGrp="1"/>
          </p:cNvSpPr>
          <p:nvPr>
            <p:ph type="body" idx="1"/>
          </p:nvPr>
        </p:nvSpPr>
        <p:spPr/>
        <p:txBody>
          <a:bodyPr/>
          <a:lstStyle/>
          <a:p>
            <a:pPr marL="285750" indent="-285750" fontAlgn="base">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A big insight into bagging ensembles and random forest was allowing trees to be greedily created from subsamples of the training dataset.</a:t>
            </a:r>
          </a:p>
          <a:p>
            <a:pPr marL="285750" indent="-285750" fontAlgn="base">
              <a:buFont typeface="Wingdings" pitchFamily="2" charset="2"/>
              <a:buChar char="v"/>
            </a:pPr>
            <a:r>
              <a:rPr lang="en-US" sz="1800" b="0" dirty="0">
                <a:solidFill>
                  <a:schemeClr val="tx1"/>
                </a:solidFill>
                <a:latin typeface="Calibri" panose="020F0502020204030204" pitchFamily="34" charset="0"/>
                <a:ea typeface="EB Garamond" charset="0"/>
                <a:cs typeface="Calibri" panose="020F0502020204030204" pitchFamily="34" charset="0"/>
              </a:rPr>
              <a:t>This same benefit can be used to reduce the correlation between the trees in the sequence in gradient boosting models.</a:t>
            </a:r>
          </a:p>
          <a:p>
            <a:endParaRPr lang="en-US" dirty="0"/>
          </a:p>
        </p:txBody>
      </p:sp>
      <p:pic>
        <p:nvPicPr>
          <p:cNvPr id="4" name="Picture 2" descr="Gradient Boosting - Definition, Examples, Algorithm, Models">
            <a:extLst>
              <a:ext uri="{FF2B5EF4-FFF2-40B4-BE49-F238E27FC236}">
                <a16:creationId xmlns:a16="http://schemas.microsoft.com/office/drawing/2014/main" id="{9B93F89E-9EFC-29E1-8B44-FFAF2E15FC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552" y="3573932"/>
            <a:ext cx="7344816" cy="24732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Deep Neural Networks</a:t>
            </a:r>
          </a:p>
        </p:txBody>
      </p:sp>
      <p:sp>
        <p:nvSpPr>
          <p:cNvPr id="3" name="Text Placeholder 2"/>
          <p:cNvSpPr>
            <a:spLocks noGrp="1"/>
          </p:cNvSpPr>
          <p:nvPr>
            <p:ph type="body" idx="1"/>
          </p:nvPr>
        </p:nvSpPr>
        <p:spPr/>
        <p:txBody>
          <a:bodyPr/>
          <a:lstStyle/>
          <a:p>
            <a:pPr>
              <a:buNone/>
            </a:pPr>
            <a:endParaRPr lang="en-US" dirty="0"/>
          </a:p>
        </p:txBody>
      </p:sp>
      <p:pic>
        <p:nvPicPr>
          <p:cNvPr id="4" name="Picture 3">
            <a:extLst>
              <a:ext uri="{FF2B5EF4-FFF2-40B4-BE49-F238E27FC236}">
                <a16:creationId xmlns:a16="http://schemas.microsoft.com/office/drawing/2014/main" id="{31A3748D-AEB1-DDD0-E68D-08423B05976F}"/>
              </a:ext>
            </a:extLst>
          </p:cNvPr>
          <p:cNvPicPr>
            <a:picLocks noChangeAspect="1"/>
          </p:cNvPicPr>
          <p:nvPr/>
        </p:nvPicPr>
        <p:blipFill>
          <a:blip r:embed="rId2"/>
          <a:stretch>
            <a:fillRect/>
          </a:stretch>
        </p:blipFill>
        <p:spPr>
          <a:xfrm>
            <a:off x="695400" y="1772816"/>
            <a:ext cx="10873208" cy="446449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Data Analysis</a:t>
            </a:r>
          </a:p>
        </p:txBody>
      </p:sp>
      <p:pic>
        <p:nvPicPr>
          <p:cNvPr id="4" name="Picture 3">
            <a:extLst>
              <a:ext uri="{FF2B5EF4-FFF2-40B4-BE49-F238E27FC236}">
                <a16:creationId xmlns:a16="http://schemas.microsoft.com/office/drawing/2014/main" id="{2204295E-A0FB-DB52-0F00-3F7CD6689274}"/>
              </a:ext>
            </a:extLst>
          </p:cNvPr>
          <p:cNvPicPr>
            <a:picLocks noChangeAspect="1"/>
          </p:cNvPicPr>
          <p:nvPr/>
        </p:nvPicPr>
        <p:blipFill rotWithShape="1">
          <a:blip r:embed="rId2"/>
          <a:srcRect r="11825" b="-3"/>
          <a:stretch/>
        </p:blipFill>
        <p:spPr>
          <a:xfrm>
            <a:off x="407368" y="1772816"/>
            <a:ext cx="4693727" cy="4476155"/>
          </a:xfrm>
          <a:prstGeom prst="rect">
            <a:avLst/>
          </a:prstGeom>
          <a:noFill/>
        </p:spPr>
      </p:pic>
      <p:pic>
        <p:nvPicPr>
          <p:cNvPr id="5" name="Picture 4">
            <a:extLst>
              <a:ext uri="{FF2B5EF4-FFF2-40B4-BE49-F238E27FC236}">
                <a16:creationId xmlns:a16="http://schemas.microsoft.com/office/drawing/2014/main" id="{7CA5EA88-7A6E-09F9-B82F-45759187D5B7}"/>
              </a:ext>
            </a:extLst>
          </p:cNvPr>
          <p:cNvPicPr>
            <a:picLocks noChangeAspect="1"/>
          </p:cNvPicPr>
          <p:nvPr/>
        </p:nvPicPr>
        <p:blipFill rotWithShape="1">
          <a:blip r:embed="rId3"/>
          <a:srcRect l="20339" r="23524"/>
          <a:stretch/>
        </p:blipFill>
        <p:spPr>
          <a:xfrm>
            <a:off x="5833265" y="1700808"/>
            <a:ext cx="5519319" cy="4476155"/>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body" idx="1"/>
          </p:nvPr>
        </p:nvSpPr>
        <p:spPr>
          <a:xfrm>
            <a:off x="983432" y="122850"/>
            <a:ext cx="10198518" cy="1217918"/>
          </a:xfrm>
          <a:prstGeom prst="rect">
            <a:avLst/>
          </a:prstGeom>
        </p:spPr>
        <p:txBody>
          <a:bodyPr spcFirstLastPara="1" wrap="square" lIns="91425" tIns="45700" rIns="91425" bIns="45700" anchor="t" anchorCtr="0">
            <a:noAutofit/>
          </a:bodyPr>
          <a:lstStyle/>
          <a:p>
            <a:pPr lvl="0" indent="-431800" algn="just">
              <a:buClr>
                <a:schemeClr val="dk1"/>
              </a:buClr>
              <a:buSzPts val="3200"/>
              <a:buNone/>
            </a:pPr>
            <a:r>
              <a:rPr lang="en-US" sz="4400" dirty="0">
                <a:solidFill>
                  <a:schemeClr val="tx1"/>
                </a:solidFill>
                <a:latin typeface="EB Garamond" charset="0"/>
                <a:ea typeface="EB Garamond" charset="0"/>
                <a:cs typeface="EB Garamond" charset="0"/>
              </a:rPr>
              <a:t>Plots for Outliers</a:t>
            </a:r>
            <a:endParaRPr sz="4400" dirty="0">
              <a:solidFill>
                <a:schemeClr val="tx1"/>
              </a:solidFill>
              <a:latin typeface="EB Garamond" charset="0"/>
              <a:ea typeface="EB Garamond" charset="0"/>
              <a:cs typeface="EB Garamond" charset="0"/>
              <a:sym typeface="EB Garamond SemiBold"/>
            </a:endParaRPr>
          </a:p>
          <a:p>
            <a:pPr marL="457200" lvl="0" indent="0" algn="just" rtl="0">
              <a:spcBef>
                <a:spcPts val="1000"/>
              </a:spcBef>
              <a:spcAft>
                <a:spcPts val="0"/>
              </a:spcAft>
              <a:buNone/>
            </a:pPr>
            <a:endParaRPr sz="2800" b="0" dirty="0">
              <a:solidFill>
                <a:schemeClr val="dk1"/>
              </a:solidFill>
              <a:latin typeface="EB Garamond SemiBold"/>
              <a:ea typeface="EB Garamond SemiBold"/>
              <a:cs typeface="EB Garamond SemiBold"/>
              <a:sym typeface="EB Garamond SemiBold"/>
            </a:endParaRPr>
          </a:p>
        </p:txBody>
      </p:sp>
      <p:pic>
        <p:nvPicPr>
          <p:cNvPr id="4" name="Picture 3">
            <a:extLst>
              <a:ext uri="{FF2B5EF4-FFF2-40B4-BE49-F238E27FC236}">
                <a16:creationId xmlns:a16="http://schemas.microsoft.com/office/drawing/2014/main" id="{BC1231B2-FFEC-BF88-EA2C-95DF2891097C}"/>
              </a:ext>
            </a:extLst>
          </p:cNvPr>
          <p:cNvPicPr>
            <a:picLocks noChangeAspect="1"/>
          </p:cNvPicPr>
          <p:nvPr/>
        </p:nvPicPr>
        <p:blipFill rotWithShape="1">
          <a:blip r:embed="rId3"/>
          <a:srcRect t="37440" b="1719"/>
          <a:stretch/>
        </p:blipFill>
        <p:spPr>
          <a:xfrm>
            <a:off x="685799" y="3247003"/>
            <a:ext cx="10668000" cy="3375025"/>
          </a:xfrm>
          <a:prstGeom prst="rect">
            <a:avLst/>
          </a:prstGeom>
          <a:noFill/>
        </p:spPr>
      </p:pic>
      <p:pic>
        <p:nvPicPr>
          <p:cNvPr id="5" name="Picture 4">
            <a:extLst>
              <a:ext uri="{FF2B5EF4-FFF2-40B4-BE49-F238E27FC236}">
                <a16:creationId xmlns:a16="http://schemas.microsoft.com/office/drawing/2014/main" id="{37CD00CE-C483-788C-0C5B-E04283C79E87}"/>
              </a:ext>
            </a:extLst>
          </p:cNvPr>
          <p:cNvPicPr>
            <a:picLocks noChangeAspect="1"/>
          </p:cNvPicPr>
          <p:nvPr/>
        </p:nvPicPr>
        <p:blipFill rotWithShape="1">
          <a:blip r:embed="rId4"/>
          <a:srcRect r="378" b="-2"/>
          <a:stretch/>
        </p:blipFill>
        <p:spPr>
          <a:xfrm>
            <a:off x="6338806" y="339644"/>
            <a:ext cx="5014993" cy="2806511"/>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0"/>
          <p:cNvSpPr txBox="1">
            <a:spLocks noGrp="1"/>
          </p:cNvSpPr>
          <p:nvPr>
            <p:ph type="ctrTitle"/>
          </p:nvPr>
        </p:nvSpPr>
        <p:spPr>
          <a:xfrm>
            <a:off x="5591944" y="312425"/>
            <a:ext cx="6296406" cy="2140200"/>
          </a:xfrm>
          <a:prstGeom prst="rect">
            <a:avLst/>
          </a:prstGeom>
          <a:noFill/>
          <a:ln>
            <a:noFill/>
          </a:ln>
        </p:spPr>
        <p:txBody>
          <a:bodyPr spcFirstLastPara="1" wrap="square" lIns="91425" tIns="45700" rIns="91425" bIns="45700" anchor="b" anchorCtr="0">
            <a:noAutofit/>
          </a:bodyPr>
          <a:lstStyle/>
          <a:p>
            <a:pPr lvl="0"/>
            <a:r>
              <a:rPr lang="en-IN" sz="4500" dirty="0">
                <a:latin typeface="Eras Light ITC" pitchFamily="34" charset="0"/>
                <a:ea typeface="EB Garamond ExtraBold"/>
                <a:cs typeface="EB Garamond ExtraBold"/>
                <a:sym typeface="EB Garamond ExtraBold"/>
              </a:rPr>
              <a:t>                                      SPACESHIP TITANIC</a:t>
            </a:r>
            <a:endParaRPr sz="4500" dirty="0">
              <a:latin typeface="Eras Light ITC" pitchFamily="34" charset="0"/>
              <a:ea typeface="EB Garamond ExtraBold"/>
              <a:cs typeface="EB Garamond ExtraBold"/>
              <a:sym typeface="EB Garamond ExtraBold"/>
            </a:endParaRPr>
          </a:p>
        </p:txBody>
      </p:sp>
      <p:sp>
        <p:nvSpPr>
          <p:cNvPr id="73" name="Google Shape;73;p10"/>
          <p:cNvSpPr txBox="1">
            <a:spLocks noGrp="1"/>
          </p:cNvSpPr>
          <p:nvPr>
            <p:ph type="subTitle" idx="1"/>
          </p:nvPr>
        </p:nvSpPr>
        <p:spPr>
          <a:xfrm>
            <a:off x="191344" y="2780928"/>
            <a:ext cx="11531402" cy="2517908"/>
          </a:xfrm>
          <a:prstGeom prst="rect">
            <a:avLst/>
          </a:prstGeom>
          <a:noFill/>
          <a:ln>
            <a:noFill/>
          </a:ln>
        </p:spPr>
        <p:txBody>
          <a:bodyPr spcFirstLastPara="1" wrap="square" lIns="91425" tIns="45700" rIns="91425" bIns="45700" anchor="t" anchorCtr="0">
            <a:noAutofit/>
          </a:bodyPr>
          <a:lstStyle/>
          <a:p>
            <a:pPr marL="0" lvl="0" indent="0" algn="ctr" rtl="0">
              <a:spcBef>
                <a:spcPts val="1000"/>
              </a:spcBef>
              <a:spcAft>
                <a:spcPts val="0"/>
              </a:spcAft>
              <a:buNone/>
            </a:pPr>
            <a:r>
              <a:rPr lang="en-US" sz="2600" dirty="0">
                <a:latin typeface="EB Garamond ExtraBold"/>
                <a:ea typeface="EB Garamond ExtraBold"/>
                <a:cs typeface="EB Garamond ExtraBold"/>
                <a:sym typeface="EB Garamond ExtraBold"/>
              </a:rPr>
              <a:t>                                                                  Presented by</a:t>
            </a:r>
            <a:endParaRPr sz="2600" dirty="0">
              <a:latin typeface="EB Garamond ExtraBold"/>
              <a:ea typeface="EB Garamond ExtraBold"/>
              <a:cs typeface="EB Garamond ExtraBold"/>
              <a:sym typeface="EB Garamond ExtraBold"/>
            </a:endParaRPr>
          </a:p>
          <a:p>
            <a:pPr marL="0" lvl="0" indent="0" rtl="0">
              <a:spcBef>
                <a:spcPts val="1000"/>
              </a:spcBef>
              <a:spcAft>
                <a:spcPts val="0"/>
              </a:spcAft>
              <a:buNone/>
            </a:pPr>
            <a:r>
              <a:rPr lang="en-US" sz="2500" b="1" dirty="0">
                <a:latin typeface="EB Garamond"/>
                <a:ea typeface="EB Garamond"/>
                <a:cs typeface="EB Garamond"/>
                <a:sym typeface="EB Garamond"/>
              </a:rPr>
              <a:t>                                                                                 Rafi Baig </a:t>
            </a:r>
            <a:r>
              <a:rPr lang="en-US" sz="2500" b="1" dirty="0">
                <a:latin typeface="EB Garamond"/>
                <a:ea typeface="EB Garamond"/>
                <a:sym typeface="EB Garamond"/>
              </a:rPr>
              <a:t>– rbaig@kent.edu</a:t>
            </a:r>
            <a:endParaRPr sz="2500" b="1" dirty="0">
              <a:latin typeface="EB Garamond"/>
              <a:ea typeface="EB Garamond"/>
              <a:sym typeface="EB Garamond"/>
            </a:endParaRPr>
          </a:p>
          <a:p>
            <a:pPr marL="0" lvl="0" indent="0" rtl="0">
              <a:spcBef>
                <a:spcPts val="1000"/>
              </a:spcBef>
              <a:spcAft>
                <a:spcPts val="0"/>
              </a:spcAft>
              <a:buNone/>
            </a:pPr>
            <a:r>
              <a:rPr lang="en-US" sz="2500" b="1" dirty="0">
                <a:latin typeface="EB Garamond"/>
                <a:ea typeface="EB Garamond"/>
                <a:cs typeface="EB Garamond"/>
                <a:sym typeface="EB Garamond"/>
              </a:rPr>
              <a:t>                                                                         Suresh Daggupati – vdaggupa@kent.edu</a:t>
            </a:r>
            <a:endParaRPr sz="2500" b="1" dirty="0">
              <a:latin typeface="EB Garamond"/>
              <a:ea typeface="EB Garamond"/>
              <a:cs typeface="EB Garamond"/>
              <a:sym typeface="EB Garamond"/>
            </a:endParaRPr>
          </a:p>
          <a:p>
            <a:pPr marL="0" lvl="0" indent="0" rtl="0">
              <a:spcBef>
                <a:spcPts val="1000"/>
              </a:spcBef>
              <a:spcAft>
                <a:spcPts val="0"/>
              </a:spcAft>
              <a:buNone/>
            </a:pPr>
            <a:r>
              <a:rPr lang="en-US" sz="2500" b="1" dirty="0">
                <a:latin typeface="EB Garamond"/>
                <a:ea typeface="EB Garamond"/>
                <a:cs typeface="EB Garamond"/>
                <a:sym typeface="EB Garamond"/>
              </a:rPr>
              <a:t>                                                                              Kavya Gandu  –  </a:t>
            </a:r>
            <a:r>
              <a:rPr lang="en-US" sz="2500" b="1" dirty="0">
                <a:latin typeface="EB Garamond"/>
                <a:ea typeface="EB Garamond"/>
                <a:sym typeface="EB Garamond"/>
                <a:hlinkClick r:id="rId3">
                  <a:extLst>
                    <a:ext uri="{A12FA001-AC4F-418D-AE19-62706E023703}">
                      <ahyp:hlinkClr xmlns:ahyp="http://schemas.microsoft.com/office/drawing/2018/hyperlinkcolor" val="tx"/>
                    </a:ext>
                  </a:extLst>
                </a:hlinkClick>
              </a:rPr>
              <a:t>kgandu@kent.edu</a:t>
            </a:r>
            <a:endParaRPr lang="en-US" sz="2500" b="1" dirty="0">
              <a:latin typeface="EB Garamond"/>
              <a:ea typeface="EB Garamond"/>
              <a:sym typeface="EB Garamond"/>
            </a:endParaRPr>
          </a:p>
          <a:p>
            <a:pPr marL="0" lvl="0" indent="0" rtl="0">
              <a:spcBef>
                <a:spcPts val="1000"/>
              </a:spcBef>
              <a:spcAft>
                <a:spcPts val="0"/>
              </a:spcAft>
              <a:buNone/>
            </a:pPr>
            <a:r>
              <a:rPr lang="en-US" sz="1400" b="1" dirty="0">
                <a:latin typeface="EB Garamond"/>
                <a:ea typeface="EB Garamond"/>
                <a:sym typeface="EB Garamond"/>
              </a:rPr>
              <a:t>                                                                                                                                   Image Reference: https://www.kaggle.com/competitions/spaceship-titanic</a:t>
            </a:r>
          </a:p>
          <a:p>
            <a:pPr marL="0" lvl="0" indent="0" rtl="0">
              <a:spcBef>
                <a:spcPts val="1000"/>
              </a:spcBef>
              <a:spcAft>
                <a:spcPts val="0"/>
              </a:spcAft>
              <a:buNone/>
            </a:pPr>
            <a:endParaRPr lang="en-US" sz="2500" b="1" dirty="0">
              <a:latin typeface="EB Garamond"/>
              <a:ea typeface="EB Garamond"/>
              <a:sym typeface="EB Garamond"/>
            </a:endParaRPr>
          </a:p>
        </p:txBody>
      </p:sp>
      <p:pic>
        <p:nvPicPr>
          <p:cNvPr id="6" name="Picture 5" descr="A close up of a spider&#10;&#10;Description automatically generated with medium confidence">
            <a:extLst>
              <a:ext uri="{FF2B5EF4-FFF2-40B4-BE49-F238E27FC236}">
                <a16:creationId xmlns:a16="http://schemas.microsoft.com/office/drawing/2014/main" id="{137D73CB-4003-9A2A-3D1F-479D0EBE7AA0}"/>
              </a:ext>
            </a:extLst>
          </p:cNvPr>
          <p:cNvPicPr>
            <a:picLocks noChangeAspect="1"/>
          </p:cNvPicPr>
          <p:nvPr/>
        </p:nvPicPr>
        <p:blipFill>
          <a:blip r:embed="rId4"/>
          <a:stretch>
            <a:fillRect/>
          </a:stretch>
        </p:blipFill>
        <p:spPr>
          <a:xfrm>
            <a:off x="0" y="-58994"/>
            <a:ext cx="5303912" cy="4209454"/>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1"/>
          <p:cNvSpPr txBox="1">
            <a:spLocks noGrp="1"/>
          </p:cNvSpPr>
          <p:nvPr>
            <p:ph type="body" idx="1"/>
          </p:nvPr>
        </p:nvSpPr>
        <p:spPr>
          <a:xfrm>
            <a:off x="839416" y="357175"/>
            <a:ext cx="10514384" cy="983593"/>
          </a:xfrm>
          <a:prstGeom prst="rect">
            <a:avLst/>
          </a:prstGeom>
        </p:spPr>
        <p:txBody>
          <a:bodyPr spcFirstLastPara="1" wrap="square" lIns="91425" tIns="45700" rIns="91425" bIns="45700" anchor="t" anchorCtr="0">
            <a:noAutofit/>
          </a:bodyPr>
          <a:lstStyle/>
          <a:p>
            <a:pPr marL="0" lvl="0" indent="0" algn="just">
              <a:buNone/>
            </a:pPr>
            <a:r>
              <a:rPr lang="en-US" sz="4400" dirty="0">
                <a:solidFill>
                  <a:schemeClr val="tx1"/>
                </a:solidFill>
                <a:latin typeface="EB Garamond" charset="0"/>
                <a:ea typeface="EB Garamond" charset="0"/>
                <a:cs typeface="EB Garamond" charset="0"/>
              </a:rPr>
              <a:t>Feature Engineering</a:t>
            </a:r>
            <a:endParaRPr sz="4400" b="0" dirty="0">
              <a:solidFill>
                <a:schemeClr val="tx1"/>
              </a:solidFill>
              <a:latin typeface="EB Garamond" charset="0"/>
              <a:ea typeface="EB Garamond" charset="0"/>
              <a:cs typeface="EB Garamond" charset="0"/>
              <a:sym typeface="EB Garamond SemiBold"/>
            </a:endParaRPr>
          </a:p>
          <a:p>
            <a:pPr marL="0" lvl="0" indent="0" algn="just" rtl="0">
              <a:spcBef>
                <a:spcPts val="1000"/>
              </a:spcBef>
              <a:spcAft>
                <a:spcPts val="0"/>
              </a:spcAft>
              <a:buNone/>
            </a:pPr>
            <a:endParaRPr sz="3200" b="0" dirty="0">
              <a:solidFill>
                <a:schemeClr val="dk1"/>
              </a:solidFill>
              <a:latin typeface="EB Garamond SemiBold"/>
              <a:ea typeface="EB Garamond SemiBold"/>
              <a:cs typeface="EB Garamond SemiBold"/>
              <a:sym typeface="EB Garamond SemiBold"/>
            </a:endParaRPr>
          </a:p>
          <a:p>
            <a:pPr marL="0" lvl="0" indent="0" algn="just" rtl="0">
              <a:spcBef>
                <a:spcPts val="1000"/>
              </a:spcBef>
              <a:spcAft>
                <a:spcPts val="0"/>
              </a:spcAft>
              <a:buNone/>
            </a:pPr>
            <a:endParaRPr sz="3200" dirty="0">
              <a:solidFill>
                <a:schemeClr val="dk1"/>
              </a:solidFill>
            </a:endParaRPr>
          </a:p>
        </p:txBody>
      </p:sp>
      <p:pic>
        <p:nvPicPr>
          <p:cNvPr id="4" name="Picture 3">
            <a:extLst>
              <a:ext uri="{FF2B5EF4-FFF2-40B4-BE49-F238E27FC236}">
                <a16:creationId xmlns:a16="http://schemas.microsoft.com/office/drawing/2014/main" id="{99C2ECE9-E146-B6DF-BB02-B33280F55546}"/>
              </a:ext>
            </a:extLst>
          </p:cNvPr>
          <p:cNvPicPr>
            <a:picLocks noChangeAspect="1"/>
          </p:cNvPicPr>
          <p:nvPr/>
        </p:nvPicPr>
        <p:blipFill>
          <a:blip r:embed="rId3"/>
          <a:stretch>
            <a:fillRect/>
          </a:stretch>
        </p:blipFill>
        <p:spPr>
          <a:xfrm>
            <a:off x="1533832" y="3964896"/>
            <a:ext cx="10668000" cy="2125710"/>
          </a:xfrm>
          <a:prstGeom prst="rect">
            <a:avLst/>
          </a:prstGeom>
          <a:noFill/>
        </p:spPr>
      </p:pic>
      <p:pic>
        <p:nvPicPr>
          <p:cNvPr id="5" name="Picture 4">
            <a:extLst>
              <a:ext uri="{FF2B5EF4-FFF2-40B4-BE49-F238E27FC236}">
                <a16:creationId xmlns:a16="http://schemas.microsoft.com/office/drawing/2014/main" id="{91DF4ABB-AD83-D926-5D26-892BC4EDB1F4}"/>
              </a:ext>
            </a:extLst>
          </p:cNvPr>
          <p:cNvPicPr>
            <a:picLocks noChangeAspect="1"/>
          </p:cNvPicPr>
          <p:nvPr/>
        </p:nvPicPr>
        <p:blipFill>
          <a:blip r:embed="rId4"/>
          <a:stretch>
            <a:fillRect/>
          </a:stretch>
        </p:blipFill>
        <p:spPr>
          <a:xfrm>
            <a:off x="6023992" y="1139461"/>
            <a:ext cx="5329807" cy="2721587"/>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1" name="Google Shape;161;p22"/>
          <p:cNvSpPr txBox="1"/>
          <p:nvPr/>
        </p:nvSpPr>
        <p:spPr>
          <a:xfrm>
            <a:off x="578000" y="284682"/>
            <a:ext cx="5445992" cy="861744"/>
          </a:xfrm>
          <a:prstGeom prst="rect">
            <a:avLst/>
          </a:prstGeom>
          <a:noFill/>
          <a:ln>
            <a:noFill/>
          </a:ln>
        </p:spPr>
        <p:txBody>
          <a:bodyPr spcFirstLastPara="1" wrap="square" lIns="91425" tIns="91425" rIns="91425" bIns="91425" anchor="t" anchorCtr="0">
            <a:spAutoFit/>
          </a:bodyPr>
          <a:lstStyle/>
          <a:p>
            <a:pPr lvl="0"/>
            <a:r>
              <a:rPr lang="en-US" sz="4400" b="1" dirty="0">
                <a:latin typeface="EB Garamond" charset="0"/>
                <a:ea typeface="EB Garamond" charset="0"/>
                <a:cs typeface="EB Garamond" charset="0"/>
              </a:rPr>
              <a:t>Modelling Code</a:t>
            </a:r>
            <a:endParaRPr sz="4400" b="1" dirty="0">
              <a:latin typeface="EB Garamond" charset="0"/>
              <a:ea typeface="EB Garamond" charset="0"/>
              <a:cs typeface="EB Garamond" charset="0"/>
              <a:sym typeface="EB Garamond ExtraBold"/>
            </a:endParaRPr>
          </a:p>
        </p:txBody>
      </p:sp>
      <p:pic>
        <p:nvPicPr>
          <p:cNvPr id="4" name="Picture 3">
            <a:extLst>
              <a:ext uri="{FF2B5EF4-FFF2-40B4-BE49-F238E27FC236}">
                <a16:creationId xmlns:a16="http://schemas.microsoft.com/office/drawing/2014/main" id="{051449D7-BA21-22BB-CFD0-6DCC1F6CF946}"/>
              </a:ext>
            </a:extLst>
          </p:cNvPr>
          <p:cNvPicPr>
            <a:picLocks noChangeAspect="1"/>
          </p:cNvPicPr>
          <p:nvPr/>
        </p:nvPicPr>
        <p:blipFill>
          <a:blip r:embed="rId3"/>
          <a:stretch>
            <a:fillRect/>
          </a:stretch>
        </p:blipFill>
        <p:spPr>
          <a:xfrm>
            <a:off x="407369" y="2780928"/>
            <a:ext cx="8280919" cy="3603452"/>
          </a:xfrm>
          <a:prstGeom prst="rect">
            <a:avLst/>
          </a:prstGeom>
          <a:noFill/>
        </p:spPr>
      </p:pic>
      <p:pic>
        <p:nvPicPr>
          <p:cNvPr id="5" name="Picture 4">
            <a:extLst>
              <a:ext uri="{FF2B5EF4-FFF2-40B4-BE49-F238E27FC236}">
                <a16:creationId xmlns:a16="http://schemas.microsoft.com/office/drawing/2014/main" id="{E57C5CDD-8DD4-4314-C617-C85C3C42B424}"/>
              </a:ext>
            </a:extLst>
          </p:cNvPr>
          <p:cNvPicPr>
            <a:picLocks noChangeAspect="1"/>
          </p:cNvPicPr>
          <p:nvPr/>
        </p:nvPicPr>
        <p:blipFill>
          <a:blip r:embed="rId4"/>
          <a:stretch>
            <a:fillRect/>
          </a:stretch>
        </p:blipFill>
        <p:spPr>
          <a:xfrm>
            <a:off x="6096000" y="414835"/>
            <a:ext cx="5257800" cy="2326576"/>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3"/>
          <p:cNvSpPr txBox="1">
            <a:spLocks noGrp="1"/>
          </p:cNvSpPr>
          <p:nvPr>
            <p:ph type="body" idx="1"/>
          </p:nvPr>
        </p:nvSpPr>
        <p:spPr>
          <a:xfrm>
            <a:off x="623392" y="1124744"/>
            <a:ext cx="10587608" cy="792088"/>
          </a:xfrm>
          <a:prstGeom prst="rect">
            <a:avLst/>
          </a:prstGeom>
        </p:spPr>
        <p:txBody>
          <a:bodyPr spcFirstLastPara="1" wrap="square" lIns="91425" tIns="45700" rIns="91425" bIns="45700" anchor="t" anchorCtr="0">
            <a:noAutofit/>
          </a:bodyPr>
          <a:lstStyle/>
          <a:p>
            <a:pPr marL="0" lvl="0" indent="0" algn="just">
              <a:buNone/>
            </a:pPr>
            <a:r>
              <a:rPr lang="en-US" sz="4400" dirty="0">
                <a:solidFill>
                  <a:schemeClr val="tx1"/>
                </a:solidFill>
                <a:latin typeface="EB Garamond" charset="0"/>
                <a:ea typeface="EB Garamond" charset="0"/>
                <a:cs typeface="EB Garamond" charset="0"/>
              </a:rPr>
              <a:t>Results &amp; Demo</a:t>
            </a:r>
            <a:endParaRPr sz="4400" b="0" dirty="0">
              <a:solidFill>
                <a:schemeClr val="tx1"/>
              </a:solidFill>
              <a:latin typeface="EB Garamond" charset="0"/>
              <a:ea typeface="EB Garamond" charset="0"/>
              <a:cs typeface="EB Garamond" charset="0"/>
              <a:sym typeface="EB Garamond SemiBold"/>
            </a:endParaRPr>
          </a:p>
          <a:p>
            <a:pPr marL="0" lvl="0" indent="0" algn="just" rtl="0">
              <a:spcBef>
                <a:spcPts val="1000"/>
              </a:spcBef>
              <a:spcAft>
                <a:spcPts val="0"/>
              </a:spcAft>
              <a:buNone/>
            </a:pPr>
            <a:endParaRPr sz="3200" b="0" dirty="0">
              <a:solidFill>
                <a:schemeClr val="dk1"/>
              </a:solidFill>
              <a:latin typeface="EB Garamond SemiBold"/>
              <a:ea typeface="EB Garamond SemiBold"/>
              <a:cs typeface="EB Garamond SemiBold"/>
              <a:sym typeface="EB Garamond SemiBold"/>
            </a:endParaRPr>
          </a:p>
        </p:txBody>
      </p:sp>
      <p:pic>
        <p:nvPicPr>
          <p:cNvPr id="4" name="Picture Placeholder 7">
            <a:extLst>
              <a:ext uri="{FF2B5EF4-FFF2-40B4-BE49-F238E27FC236}">
                <a16:creationId xmlns:a16="http://schemas.microsoft.com/office/drawing/2014/main" id="{D35B10FF-6937-3AF3-CE08-EA62C7A9A98D}"/>
              </a:ext>
            </a:extLst>
          </p:cNvPr>
          <p:cNvPicPr>
            <a:picLocks noChangeAspect="1"/>
          </p:cNvPicPr>
          <p:nvPr/>
        </p:nvPicPr>
        <p:blipFill rotWithShape="1">
          <a:blip r:embed="rId3"/>
          <a:srcRect t="11348" r="-2" b="6512"/>
          <a:stretch/>
        </p:blipFill>
        <p:spPr>
          <a:xfrm>
            <a:off x="392113" y="2605088"/>
            <a:ext cx="5757863" cy="2651125"/>
          </a:xfrm>
          <a:prstGeom prst="rect">
            <a:avLst/>
          </a:prstGeom>
          <a:noFill/>
          <a:ln>
            <a:noFill/>
          </a:ln>
        </p:spPr>
      </p:pic>
      <p:pic>
        <p:nvPicPr>
          <p:cNvPr id="5" name="Picture 4">
            <a:extLst>
              <a:ext uri="{FF2B5EF4-FFF2-40B4-BE49-F238E27FC236}">
                <a16:creationId xmlns:a16="http://schemas.microsoft.com/office/drawing/2014/main" id="{C84C541C-BCFF-D45D-2CE9-E5DC5D9C4DF9}"/>
              </a:ext>
            </a:extLst>
          </p:cNvPr>
          <p:cNvPicPr>
            <a:picLocks noChangeAspect="1"/>
          </p:cNvPicPr>
          <p:nvPr/>
        </p:nvPicPr>
        <p:blipFill>
          <a:blip r:embed="rId4"/>
          <a:stretch>
            <a:fillRect/>
          </a:stretch>
        </p:blipFill>
        <p:spPr>
          <a:xfrm>
            <a:off x="6229350" y="2605088"/>
            <a:ext cx="5532438" cy="26511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tx1"/>
                </a:solidFill>
                <a:latin typeface="EB Garamond" charset="0"/>
                <a:ea typeface="EB Garamond" charset="0"/>
                <a:cs typeface="EB Garamond" charset="0"/>
              </a:rPr>
              <a:t>References</a:t>
            </a:r>
          </a:p>
        </p:txBody>
      </p:sp>
      <p:sp>
        <p:nvSpPr>
          <p:cNvPr id="3" name="Text Placeholder 2"/>
          <p:cNvSpPr>
            <a:spLocks noGrp="1"/>
          </p:cNvSpPr>
          <p:nvPr>
            <p:ph type="body" idx="1"/>
          </p:nvPr>
        </p:nvSpPr>
        <p:spPr/>
        <p:txBody>
          <a:bodyPr/>
          <a:lstStyle/>
          <a:p>
            <a:pPr>
              <a:buFont typeface="Wingdings" pitchFamily="2" charset="2"/>
              <a:buChar char="v"/>
            </a:pPr>
            <a:r>
              <a:rPr lang="en-US" b="0" dirty="0">
                <a:solidFill>
                  <a:schemeClr val="tx1"/>
                </a:solidFill>
                <a:latin typeface="EB Garamond" charset="0"/>
                <a:ea typeface="EB Garamond" charset="0"/>
                <a:cs typeface="EB Garamond" charset="0"/>
                <a:hlinkClick r:id="rId2"/>
              </a:rPr>
              <a:t>https://www.jastt.org/index.php/jasttpath/article/download/65/24</a:t>
            </a:r>
            <a:endParaRPr lang="en-US" b="0" dirty="0">
              <a:solidFill>
                <a:schemeClr val="tx1"/>
              </a:solidFill>
              <a:latin typeface="EB Garamond" charset="0"/>
              <a:ea typeface="EB Garamond" charset="0"/>
              <a:cs typeface="EB Garamond" charset="0"/>
            </a:endParaRPr>
          </a:p>
          <a:p>
            <a:pPr>
              <a:buFont typeface="Wingdings" pitchFamily="2" charset="2"/>
              <a:buChar char="v"/>
            </a:pPr>
            <a:r>
              <a:rPr lang="en-US" b="0" dirty="0">
                <a:solidFill>
                  <a:schemeClr val="tx1"/>
                </a:solidFill>
                <a:latin typeface="EB Garamond" charset="0"/>
                <a:ea typeface="EB Garamond" charset="0"/>
                <a:cs typeface="EB Garamond" charset="0"/>
              </a:rPr>
              <a:t>https://www.researchgate.net/profile/Samingun-Handoyo/publication/362694090_PERFORMANCE_OF_RIDGE_LOGISTIC_REGRESSION_AND_DECISION_TREE_IN_THE_BINARY_CLASSIFICATION/links/62f9bf61c6f6732999cfae38/PERFORMANCE-OF-RIDGE-LOGISTIC-REGRESSION-AND-DECISION-TREE-IN-THE-BINARY-CLASSIFICATION.pdf</a:t>
            </a:r>
          </a:p>
          <a:p>
            <a:pPr>
              <a:buFont typeface="Wingdings" pitchFamily="2" charset="2"/>
              <a:buChar char="v"/>
            </a:pPr>
            <a:r>
              <a:rPr lang="en-US" b="0" dirty="0">
                <a:solidFill>
                  <a:schemeClr val="tx1"/>
                </a:solidFill>
                <a:latin typeface="EB Garamond" charset="0"/>
                <a:ea typeface="EB Garamond" charset="0"/>
                <a:cs typeface="EB Garamond" charset="0"/>
              </a:rPr>
              <a:t>https://link.springer.com/chapter/10.1007/978-3-030-80421-3_37</a:t>
            </a:r>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62"/>
          <p:cNvSpPr txBox="1">
            <a:spLocks noGrp="1"/>
          </p:cNvSpPr>
          <p:nvPr>
            <p:ph type="ctrTitle"/>
          </p:nvPr>
        </p:nvSpPr>
        <p:spPr>
          <a:xfrm>
            <a:off x="1524000" y="1109120"/>
            <a:ext cx="9144000" cy="1203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lt1"/>
              </a:buClr>
              <a:buSzPts val="3200"/>
              <a:buFont typeface="Arial"/>
              <a:buNone/>
            </a:pPr>
            <a:r>
              <a:rPr lang="en-US" sz="8000" b="0">
                <a:latin typeface="EB Garamond ExtraBold"/>
                <a:ea typeface="EB Garamond ExtraBold"/>
                <a:cs typeface="EB Garamond ExtraBold"/>
                <a:sym typeface="EB Garamond ExtraBold"/>
              </a:rPr>
              <a:t>Thank You</a:t>
            </a:r>
            <a:endParaRPr sz="8000" b="0">
              <a:latin typeface="EB Garamond ExtraBold"/>
              <a:ea typeface="EB Garamond ExtraBold"/>
              <a:cs typeface="EB Garamond ExtraBold"/>
              <a:sym typeface="EB Garamond ExtraBold"/>
            </a:endParaRPr>
          </a:p>
        </p:txBody>
      </p:sp>
      <p:sp>
        <p:nvSpPr>
          <p:cNvPr id="462" name="Google Shape;462;p62"/>
          <p:cNvSpPr txBox="1">
            <a:spLocks noGrp="1"/>
          </p:cNvSpPr>
          <p:nvPr>
            <p:ph type="dt" idx="4294967295"/>
          </p:nvPr>
        </p:nvSpPr>
        <p:spPr>
          <a:xfrm>
            <a:off x="0" y="6245225"/>
            <a:ext cx="1222375"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3/25/2020</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7305D"/>
              </a:buClr>
              <a:buSzPts val="3200"/>
              <a:buFont typeface="Arial"/>
              <a:buNone/>
            </a:pPr>
            <a:r>
              <a:rPr lang="en-US" sz="4400" b="0" dirty="0">
                <a:solidFill>
                  <a:srgbClr val="222222"/>
                </a:solidFill>
                <a:latin typeface="EB Garamond ExtraBold"/>
                <a:ea typeface="EB Garamond ExtraBold"/>
                <a:cs typeface="EB Garamond ExtraBold"/>
                <a:sym typeface="EB Garamond ExtraBold"/>
              </a:rPr>
              <a:t>Overview</a:t>
            </a:r>
            <a:endParaRPr sz="4400" b="0" dirty="0">
              <a:solidFill>
                <a:srgbClr val="222222"/>
              </a:solidFill>
              <a:latin typeface="EB Garamond ExtraBold"/>
              <a:ea typeface="EB Garamond ExtraBold"/>
              <a:cs typeface="EB Garamond ExtraBold"/>
              <a:sym typeface="EB Garamond ExtraBold"/>
            </a:endParaRPr>
          </a:p>
        </p:txBody>
      </p:sp>
      <p:sp>
        <p:nvSpPr>
          <p:cNvPr id="79" name="Google Shape;79;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406400" indent="-342900">
              <a:lnSpc>
                <a:spcPct val="115000"/>
              </a:lnSpc>
              <a:spcBef>
                <a:spcPts val="0"/>
              </a:spcBef>
              <a:buClr>
                <a:schemeClr val="dk1"/>
              </a:buClr>
              <a:buSzPts val="2600"/>
              <a:buFont typeface="Wingdings" panose="05000000000000000000" pitchFamily="2" charset="2"/>
              <a:buChar char="ü"/>
            </a:pPr>
            <a:r>
              <a:rPr lang="en-IN" b="0" dirty="0">
                <a:solidFill>
                  <a:schemeClr val="tx1"/>
                </a:solidFill>
                <a:latin typeface="Calibri" panose="020F0502020204030204" pitchFamily="34" charset="0"/>
                <a:ea typeface="EB Garamond" charset="0"/>
                <a:cs typeface="Calibri" panose="020F0502020204030204" pitchFamily="34" charset="0"/>
                <a:sym typeface="EB Garamond"/>
              </a:rPr>
              <a:t>Introduction</a:t>
            </a:r>
            <a:endParaRPr lang="en-US" b="0" dirty="0">
              <a:solidFill>
                <a:schemeClr val="tx1"/>
              </a:solidFill>
              <a:latin typeface="Calibri" panose="020F0502020204030204" pitchFamily="34" charset="0"/>
              <a:ea typeface="EB Garamond" charset="0"/>
              <a:cs typeface="Calibri" panose="020F0502020204030204" pitchFamily="34" charset="0"/>
              <a:sym typeface="EB Garamond"/>
            </a:endParaRPr>
          </a:p>
          <a:p>
            <a:pPr marL="406400" indent="-342900">
              <a:lnSpc>
                <a:spcPct val="115000"/>
              </a:lnSpc>
              <a:spcBef>
                <a:spcPts val="0"/>
              </a:spcBef>
              <a:buClr>
                <a:schemeClr val="dk1"/>
              </a:buClr>
              <a:buSzPts val="2600"/>
              <a:buFont typeface="Wingdings" panose="05000000000000000000" pitchFamily="2" charset="2"/>
              <a:buChar char="ü"/>
            </a:pPr>
            <a:r>
              <a:rPr lang="en-IN" b="0" dirty="0">
                <a:solidFill>
                  <a:schemeClr val="tx1"/>
                </a:solidFill>
                <a:latin typeface="Calibri" panose="020F0502020204030204" pitchFamily="34" charset="0"/>
                <a:ea typeface="EB Garamond" charset="0"/>
                <a:cs typeface="Calibri" panose="020F0502020204030204" pitchFamily="34" charset="0"/>
                <a:sym typeface="EB Garamond"/>
              </a:rPr>
              <a:t>Project Objectives</a:t>
            </a: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Stakeholder &amp; End Users</a:t>
            </a: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Constraints imposed by the Customer</a:t>
            </a:r>
            <a:endParaRPr b="0" dirty="0">
              <a:solidFill>
                <a:schemeClr val="tx1"/>
              </a:solidFill>
              <a:latin typeface="Calibri" panose="020F0502020204030204" pitchFamily="34" charset="0"/>
              <a:ea typeface="EB Garamond" charset="0"/>
              <a:cs typeface="Calibri" panose="020F0502020204030204" pitchFamily="34" charset="0"/>
              <a:sym typeface="EB Garamond"/>
            </a:endParaRP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Assumptions and Risks</a:t>
            </a:r>
            <a:endParaRPr b="0" dirty="0">
              <a:solidFill>
                <a:schemeClr val="tx1"/>
              </a:solidFill>
              <a:latin typeface="Calibri" panose="020F0502020204030204" pitchFamily="34" charset="0"/>
              <a:ea typeface="EB Garamond" charset="0"/>
              <a:cs typeface="Calibri" panose="020F0502020204030204" pitchFamily="34" charset="0"/>
              <a:sym typeface="EB Garamond"/>
            </a:endParaRP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Tools Utilized</a:t>
            </a:r>
            <a:endParaRPr b="0" dirty="0">
              <a:solidFill>
                <a:schemeClr val="tx1"/>
              </a:solidFill>
              <a:latin typeface="Calibri" panose="020F0502020204030204" pitchFamily="34" charset="0"/>
              <a:ea typeface="EB Garamond" charset="0"/>
              <a:cs typeface="Calibri" panose="020F0502020204030204" pitchFamily="34" charset="0"/>
              <a:sym typeface="EB Garamond"/>
            </a:endParaRP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Literature Review</a:t>
            </a: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Methodology</a:t>
            </a: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Results &amp; Demo</a:t>
            </a:r>
          </a:p>
          <a:p>
            <a:pPr marL="406400" indent="-342900">
              <a:lnSpc>
                <a:spcPct val="115000"/>
              </a:lnSpc>
              <a:spcBef>
                <a:spcPts val="0"/>
              </a:spcBef>
              <a:buClr>
                <a:schemeClr val="dk1"/>
              </a:buClr>
              <a:buSzPts val="2600"/>
              <a:buFont typeface="Wingdings" panose="05000000000000000000" pitchFamily="2" charset="2"/>
              <a:buChar char="ü"/>
            </a:pPr>
            <a:r>
              <a:rPr lang="en-US" b="0" dirty="0">
                <a:solidFill>
                  <a:schemeClr val="tx1"/>
                </a:solidFill>
                <a:latin typeface="Calibri" panose="020F0502020204030204" pitchFamily="34" charset="0"/>
                <a:ea typeface="EB Garamond" charset="0"/>
                <a:cs typeface="Calibri" panose="020F0502020204030204" pitchFamily="34" charset="0"/>
                <a:sym typeface="EB Garamond"/>
              </a:rPr>
              <a:t>References</a:t>
            </a:r>
            <a:endParaRPr b="0" dirty="0">
              <a:solidFill>
                <a:schemeClr val="tx1"/>
              </a:solidFill>
              <a:latin typeface="Calibri" panose="020F0502020204030204" pitchFamily="34" charset="0"/>
              <a:ea typeface="EB Garamond" charset="0"/>
              <a:cs typeface="Calibri" panose="020F0502020204030204" pitchFamily="34" charset="0"/>
              <a:sym typeface="EB Garamond"/>
            </a:endParaRPr>
          </a:p>
          <a:p>
            <a:pPr marL="228600" lvl="0" indent="-76200" algn="l" rtl="0">
              <a:lnSpc>
                <a:spcPct val="90000"/>
              </a:lnSpc>
              <a:spcBef>
                <a:spcPts val="1000"/>
              </a:spcBef>
              <a:spcAft>
                <a:spcPts val="0"/>
              </a:spcAft>
              <a:buClr>
                <a:srgbClr val="07305D"/>
              </a:buClr>
              <a:buSzPts val="2400"/>
              <a:buNone/>
            </a:pPr>
            <a:endParaRPr sz="2600" dirty="0">
              <a:solidFill>
                <a:schemeClr val="dk1"/>
              </a:solidFill>
              <a:latin typeface="EB Garamond"/>
              <a:ea typeface="EB Garamond"/>
              <a:cs typeface="EB Garamond"/>
              <a:sym typeface="EB Garamond"/>
            </a:endParaRPr>
          </a:p>
          <a:p>
            <a:pPr marL="228600" lvl="0" indent="-76200" algn="l" rtl="0">
              <a:lnSpc>
                <a:spcPct val="90000"/>
              </a:lnSpc>
              <a:spcBef>
                <a:spcPts val="1000"/>
              </a:spcBef>
              <a:spcAft>
                <a:spcPts val="0"/>
              </a:spcAft>
              <a:buClr>
                <a:srgbClr val="07305D"/>
              </a:buClr>
              <a:buSzPts val="2400"/>
              <a:buNone/>
            </a:pPr>
            <a:endParaRPr sz="2600" dirty="0">
              <a:solidFill>
                <a:schemeClr val="dk1"/>
              </a:solidFill>
              <a:latin typeface="EB Garamond"/>
              <a:ea typeface="EB Garamond"/>
              <a:cs typeface="EB Garamond"/>
              <a:sym typeface="EB Garamo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4400" dirty="0">
                <a:solidFill>
                  <a:schemeClr val="tx1"/>
                </a:solidFill>
              </a:rPr>
              <a:t>    </a:t>
            </a:r>
            <a:r>
              <a:rPr lang="en-IN" sz="4400" dirty="0">
                <a:solidFill>
                  <a:schemeClr val="tx1"/>
                </a:solidFill>
                <a:latin typeface="EB Garamond" charset="0"/>
                <a:ea typeface="EB Garamond" charset="0"/>
                <a:cs typeface="EB Garamond" charset="0"/>
              </a:rPr>
              <a:t>Introduction</a:t>
            </a:r>
            <a:endParaRPr lang="en-US" sz="4400" dirty="0">
              <a:solidFill>
                <a:schemeClr val="tx1"/>
              </a:solidFill>
              <a:latin typeface="EB Garamond" charset="0"/>
              <a:ea typeface="EB Garamond" charset="0"/>
              <a:cs typeface="EB Garamond" charset="0"/>
            </a:endParaRPr>
          </a:p>
        </p:txBody>
      </p:sp>
      <p:sp>
        <p:nvSpPr>
          <p:cNvPr id="3" name="Text Placeholder 2"/>
          <p:cNvSpPr>
            <a:spLocks noGrp="1"/>
          </p:cNvSpPr>
          <p:nvPr>
            <p:ph type="body" idx="1"/>
          </p:nvPr>
        </p:nvSpPr>
        <p:spPr>
          <a:xfrm>
            <a:off x="838200" y="1844824"/>
            <a:ext cx="10515600" cy="2592288"/>
          </a:xfrm>
        </p:spPr>
        <p:txBody>
          <a:bodyPr/>
          <a:lstStyle/>
          <a:p>
            <a:pPr marL="514350" indent="-285750">
              <a:lnSpc>
                <a:spcPct val="100000"/>
              </a:lnSpc>
              <a:spcAft>
                <a:spcPts val="60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Spaceship Titanic was an interstellar spaceship that transport people from one planet to other. It has a capacity to carry almost 13,000 passengers.</a:t>
            </a:r>
          </a:p>
          <a:p>
            <a:pPr marL="514350" indent="-285750">
              <a:lnSpc>
                <a:spcPct val="100000"/>
              </a:lnSpc>
              <a:spcAft>
                <a:spcPts val="60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Collided with a spacetime anomaly hidden within a dust cloud. The collision created a disturbance in the orbit and almost half of the passengers transported to an alternate dimension</a:t>
            </a:r>
          </a:p>
          <a:p>
            <a:pPr marL="228600" indent="0">
              <a:lnSpc>
                <a:spcPct val="100000"/>
              </a:lnSpc>
              <a:spcAft>
                <a:spcPts val="600"/>
              </a:spcAft>
              <a:buNone/>
            </a:pPr>
            <a:endParaRPr lang="en-US" b="0" dirty="0">
              <a:solidFill>
                <a:schemeClr val="accent1"/>
              </a:solidFill>
            </a:endParaRPr>
          </a:p>
          <a:p>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title"/>
          </p:nvPr>
        </p:nvSpPr>
        <p:spPr>
          <a:xfrm>
            <a:off x="695400" y="404664"/>
            <a:ext cx="10515600" cy="1325700"/>
          </a:xfrm>
          <a:prstGeom prst="rect">
            <a:avLst/>
          </a:prstGeom>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US" sz="4400" b="0" dirty="0">
                <a:solidFill>
                  <a:schemeClr val="dk1"/>
                </a:solidFill>
                <a:latin typeface="EB Garamond ExtraBold"/>
                <a:ea typeface="EB Garamond ExtraBold"/>
                <a:cs typeface="EB Garamond ExtraBold"/>
                <a:sym typeface="EB Garamond ExtraBold"/>
              </a:rPr>
              <a:t>Project Objectives</a:t>
            </a:r>
            <a:endParaRPr sz="4400" b="0" dirty="0">
              <a:latin typeface="EB Garamond ExtraBold"/>
              <a:ea typeface="EB Garamond ExtraBold"/>
              <a:cs typeface="EB Garamond ExtraBold"/>
              <a:sym typeface="EB Garamond ExtraBold"/>
            </a:endParaRPr>
          </a:p>
        </p:txBody>
      </p:sp>
      <p:sp>
        <p:nvSpPr>
          <p:cNvPr id="88" name="Google Shape;88;p12"/>
          <p:cNvSpPr txBox="1">
            <a:spLocks noGrp="1"/>
          </p:cNvSpPr>
          <p:nvPr>
            <p:ph type="body" idx="1"/>
          </p:nvPr>
        </p:nvSpPr>
        <p:spPr>
          <a:xfrm>
            <a:off x="838200" y="1844823"/>
            <a:ext cx="10586392" cy="3528393"/>
          </a:xfrm>
          <a:prstGeom prst="rect">
            <a:avLst/>
          </a:prstGeom>
        </p:spPr>
        <p:txBody>
          <a:bodyPr spcFirstLastPara="1" wrap="square" lIns="91425" tIns="45700" rIns="91425" bIns="45700" anchor="t" anchorCtr="0">
            <a:noAutofit/>
          </a:bodyPr>
          <a:lstStyle/>
          <a:p>
            <a:pPr indent="-228600">
              <a:lnSpc>
                <a:spcPct val="100000"/>
              </a:lnSpc>
              <a:spcAft>
                <a:spcPts val="60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To predict which passengers are transported by the anomaly and thus help   rescue crews and retrieve passengers using records recovered from the interstellar spaceship’s damaged computer system.</a:t>
            </a:r>
          </a:p>
          <a:p>
            <a:pPr indent="-228600">
              <a:lnSpc>
                <a:spcPct val="100000"/>
              </a:lnSpc>
              <a:spcAft>
                <a:spcPts val="60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Statistically,  this task follows classification problem and here we will be implementing various classification techniques and compare their performance results. </a:t>
            </a:r>
          </a:p>
          <a:p>
            <a:pPr indent="-228600">
              <a:lnSpc>
                <a:spcPct val="100000"/>
              </a:lnSpc>
              <a:spcAft>
                <a:spcPts val="60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Performance evaluation will be based on Classification Accuracy.</a:t>
            </a:r>
          </a:p>
          <a:p>
            <a:pPr indent="-228600">
              <a:lnSpc>
                <a:spcPct val="100000"/>
              </a:lnSpc>
              <a:spcAft>
                <a:spcPts val="600"/>
              </a:spcAft>
              <a:buFont typeface="Arial" panose="020B0604020202020204" pitchFamily="34" charset="0"/>
              <a:buChar char="•"/>
            </a:pPr>
            <a:endParaRPr lang="en-US" sz="2800" dirty="0">
              <a:solidFill>
                <a:schemeClr val="tx1"/>
              </a:solidFill>
              <a:cs typeface="Calibri" panose="020F0502020204030204" pitchFamily="34" charset="0"/>
            </a:endParaRPr>
          </a:p>
          <a:p>
            <a:pPr marL="0" lvl="0" indent="0" algn="l" rtl="0">
              <a:lnSpc>
                <a:spcPct val="150000"/>
              </a:lnSpc>
              <a:spcBef>
                <a:spcPts val="1000"/>
              </a:spcBef>
              <a:spcAft>
                <a:spcPts val="0"/>
              </a:spcAft>
              <a:buNone/>
            </a:pPr>
            <a:endParaRPr sz="2500" b="0" dirty="0">
              <a:latin typeface="EB Garamond SemiBold"/>
              <a:ea typeface="EB Garamond SemiBold"/>
              <a:cs typeface="EB Garamond SemiBold"/>
              <a:sym typeface="EB Garamon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IN" sz="4400" b="0" dirty="0">
                <a:solidFill>
                  <a:schemeClr val="dk1"/>
                </a:solidFill>
                <a:latin typeface="EB Garamond ExtraBold"/>
                <a:ea typeface="EB Garamond ExtraBold"/>
                <a:cs typeface="EB Garamond ExtraBold"/>
                <a:sym typeface="EB Garamond ExtraBold"/>
              </a:rPr>
              <a:t>Stakeholder</a:t>
            </a:r>
            <a:br>
              <a:rPr lang="en-IN" sz="4400" b="0" dirty="0">
                <a:solidFill>
                  <a:schemeClr val="dk1"/>
                </a:solidFill>
                <a:latin typeface="EB Garamond ExtraBold"/>
                <a:ea typeface="EB Garamond ExtraBold"/>
                <a:cs typeface="EB Garamond ExtraBold"/>
                <a:sym typeface="EB Garamond ExtraBold"/>
              </a:rPr>
            </a:br>
            <a:endParaRPr sz="4400" b="0" dirty="0">
              <a:latin typeface="EB Garamond ExtraBold"/>
              <a:ea typeface="EB Garamond ExtraBold"/>
              <a:cs typeface="EB Garamond ExtraBold"/>
              <a:sym typeface="EB Garamond ExtraBold"/>
            </a:endParaRPr>
          </a:p>
        </p:txBody>
      </p:sp>
      <p:sp>
        <p:nvSpPr>
          <p:cNvPr id="95" name="Google Shape;95;p13"/>
          <p:cNvSpPr txBox="1">
            <a:spLocks noGrp="1"/>
          </p:cNvSpPr>
          <p:nvPr>
            <p:ph type="body" idx="1"/>
          </p:nvPr>
        </p:nvSpPr>
        <p:spPr>
          <a:xfrm>
            <a:off x="767408" y="1268761"/>
            <a:ext cx="10945216" cy="2448271"/>
          </a:xfrm>
          <a:prstGeom prst="rect">
            <a:avLst/>
          </a:prstGeom>
        </p:spPr>
        <p:txBody>
          <a:bodyPr spcFirstLastPara="1" wrap="square" lIns="91425" tIns="45700" rIns="91425" bIns="45700" anchor="t" anchorCtr="0">
            <a:noAutofit/>
          </a:bodyPr>
          <a:lstStyle/>
          <a:p>
            <a:pPr marL="285750" indent="-285750">
              <a:buFont typeface="Wingdings" pitchFamily="2" charset="2"/>
              <a:buChar char="v"/>
            </a:pPr>
            <a:r>
              <a:rPr lang="en-US" sz="1800" b="0" cap="all" dirty="0">
                <a:solidFill>
                  <a:schemeClr val="tx1"/>
                </a:solidFill>
                <a:latin typeface="EB Garamond" charset="0"/>
                <a:ea typeface="EB Garamond" charset="0"/>
                <a:cs typeface="EB Garamond" charset="0"/>
              </a:rPr>
              <a:t> </a:t>
            </a:r>
            <a:r>
              <a:rPr lang="en-US" b="0" dirty="0">
                <a:solidFill>
                  <a:schemeClr val="tx1"/>
                </a:solidFill>
                <a:latin typeface="Calibri" panose="020F0502020204030204" pitchFamily="34" charset="0"/>
                <a:ea typeface="EB Garamond" charset="0"/>
                <a:cs typeface="Calibri" panose="020F0502020204030204" pitchFamily="34" charset="0"/>
              </a:rPr>
              <a:t>sourave Redwanul Haque is a Ph.D. Candidate in computer science department. sourave worked in Samsung Research &amp; Development institute and expert in Machine Learning also good in C++ development. Currently he is working as Teaching Assistant in Kent State University. </a:t>
            </a:r>
          </a:p>
          <a:p>
            <a:pPr marL="285750" indent="-28575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 Email: </a:t>
            </a:r>
            <a:r>
              <a:rPr lang="en-US" b="0" dirty="0">
                <a:solidFill>
                  <a:schemeClr val="tx1"/>
                </a:solidFill>
                <a:latin typeface="Calibri" panose="020F0502020204030204" pitchFamily="34" charset="0"/>
                <a:ea typeface="EB Garamond" charset="0"/>
                <a:cs typeface="Calibri" panose="020F0502020204030204" pitchFamily="34" charset="0"/>
                <a:hlinkClick r:id="rId3">
                  <a:extLst>
                    <a:ext uri="{A12FA001-AC4F-418D-AE19-62706E023703}">
                      <ahyp:hlinkClr xmlns:ahyp="http://schemas.microsoft.com/office/drawing/2018/hyperlinkcolor" val="tx"/>
                    </a:ext>
                  </a:extLst>
                </a:hlinkClick>
              </a:rPr>
              <a:t>rsourave@kent.edu</a:t>
            </a:r>
            <a:endParaRPr lang="en-US" b="0" dirty="0">
              <a:solidFill>
                <a:schemeClr val="tx1"/>
              </a:solidFill>
              <a:latin typeface="Calibri" panose="020F0502020204030204" pitchFamily="34" charset="0"/>
              <a:ea typeface="EB Garamond" charset="0"/>
              <a:cs typeface="Calibri" panose="020F0502020204030204" pitchFamily="34" charset="0"/>
            </a:endParaRPr>
          </a:p>
          <a:p>
            <a:pPr marL="285750" indent="-285750">
              <a:buNone/>
            </a:pPr>
            <a:endParaRPr lang="en-US" sz="1800" b="0" dirty="0">
              <a:solidFill>
                <a:schemeClr val="tx1"/>
              </a:solidFill>
              <a:latin typeface="EB Garamond" charset="0"/>
              <a:ea typeface="EB Garamond" charset="0"/>
            </a:endParaRPr>
          </a:p>
          <a:p>
            <a:pPr marL="0" lvl="0" indent="0" algn="l" rtl="0">
              <a:lnSpc>
                <a:spcPct val="115000"/>
              </a:lnSpc>
              <a:spcBef>
                <a:spcPts val="0"/>
              </a:spcBef>
              <a:spcAft>
                <a:spcPts val="0"/>
              </a:spcAft>
              <a:buNone/>
            </a:pPr>
            <a:r>
              <a:rPr lang="en-US" sz="1800" b="0" dirty="0">
                <a:solidFill>
                  <a:schemeClr val="tx1"/>
                </a:solidFill>
                <a:latin typeface="EB Garamond" charset="0"/>
                <a:ea typeface="EB Garamond" charset="0"/>
                <a:sym typeface="EB Garamond"/>
              </a:rPr>
              <a:t>. </a:t>
            </a:r>
            <a:endParaRPr sz="1800" b="0" dirty="0">
              <a:solidFill>
                <a:schemeClr val="tx1"/>
              </a:solidFill>
              <a:latin typeface="EB Garamond" charset="0"/>
              <a:ea typeface="EB Garamond" charset="0"/>
              <a:sym typeface="EB Garamond"/>
            </a:endParaRPr>
          </a:p>
          <a:p>
            <a:pPr marL="0" lvl="0" indent="0" algn="l" rtl="0">
              <a:spcBef>
                <a:spcPts val="1000"/>
              </a:spcBef>
              <a:spcAft>
                <a:spcPts val="0"/>
              </a:spcAft>
              <a:buNone/>
            </a:pPr>
            <a:endParaRPr sz="2500" dirty="0">
              <a:latin typeface="EB Garamond"/>
              <a:ea typeface="EB Garamond"/>
              <a:cs typeface="EB Garamond"/>
              <a:sym typeface="EB Garamond"/>
            </a:endParaRPr>
          </a:p>
        </p:txBody>
      </p:sp>
      <p:sp>
        <p:nvSpPr>
          <p:cNvPr id="96" name="Google Shape;96;p13"/>
          <p:cNvSpPr txBox="1"/>
          <p:nvPr/>
        </p:nvSpPr>
        <p:spPr>
          <a:xfrm>
            <a:off x="859200" y="3499300"/>
            <a:ext cx="10494600" cy="96331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US" sz="4400" dirty="0">
                <a:solidFill>
                  <a:schemeClr val="dk1"/>
                </a:solidFill>
                <a:latin typeface="EB Garamond ExtraBold"/>
                <a:ea typeface="EB Garamond ExtraBold"/>
                <a:cs typeface="EB Garamond ExtraBold"/>
                <a:sym typeface="EB Garamond ExtraBold"/>
              </a:rPr>
              <a:t>End Users</a:t>
            </a:r>
            <a:endParaRPr sz="4400" dirty="0">
              <a:solidFill>
                <a:srgbClr val="07305D"/>
              </a:solidFill>
              <a:latin typeface="EB Garamond ExtraBold"/>
              <a:ea typeface="EB Garamond ExtraBold"/>
              <a:cs typeface="EB Garamond ExtraBold"/>
              <a:sym typeface="EB Garamond ExtraBold"/>
            </a:endParaRPr>
          </a:p>
        </p:txBody>
      </p:sp>
      <p:sp>
        <p:nvSpPr>
          <p:cNvPr id="97" name="Google Shape;97;p13"/>
          <p:cNvSpPr txBox="1"/>
          <p:nvPr/>
        </p:nvSpPr>
        <p:spPr>
          <a:xfrm>
            <a:off x="859200" y="4462610"/>
            <a:ext cx="9716700" cy="1735830"/>
          </a:xfrm>
          <a:prstGeom prst="rect">
            <a:avLst/>
          </a:prstGeom>
          <a:noFill/>
          <a:ln>
            <a:noFill/>
          </a:ln>
        </p:spPr>
        <p:txBody>
          <a:bodyPr spcFirstLastPara="1" wrap="square" lIns="91425" tIns="91425" rIns="91425" bIns="91425" anchor="t" anchorCtr="0">
            <a:spAutoFit/>
          </a:bodyPr>
          <a:lstStyle/>
          <a:p>
            <a:pPr marL="342900" lvl="0" indent="-342900" algn="l" rtl="0">
              <a:lnSpc>
                <a:spcPct val="115000"/>
              </a:lnSpc>
              <a:spcBef>
                <a:spcPts val="0"/>
              </a:spcBef>
              <a:spcAft>
                <a:spcPts val="0"/>
              </a:spcAft>
              <a:buClr>
                <a:schemeClr val="dk1"/>
              </a:buClr>
              <a:buSzPts val="1100"/>
              <a:buFont typeface="Wingdings" panose="05000000000000000000" pitchFamily="2" charset="2"/>
              <a:buChar char="v"/>
            </a:pPr>
            <a:r>
              <a:rPr lang="en-US" sz="2400" dirty="0">
                <a:solidFill>
                  <a:schemeClr val="tx1"/>
                </a:solidFill>
                <a:latin typeface="Calibri" panose="020F0502020204030204" pitchFamily="34" charset="0"/>
                <a:ea typeface="EB Garamond" charset="0"/>
                <a:cs typeface="Calibri" panose="020F0502020204030204" pitchFamily="34" charset="0"/>
              </a:rPr>
              <a:t>Regarding this task, this prediction will help the rescue crews and can bring back the lost passengers. Considering this fact, we can say that our end users for this challenge is ship crew.</a:t>
            </a:r>
          </a:p>
          <a:p>
            <a:pPr marL="0" lvl="0" indent="0" algn="l" rtl="0">
              <a:spcBef>
                <a:spcPts val="0"/>
              </a:spcBef>
              <a:spcAft>
                <a:spcPts val="0"/>
              </a:spcAft>
              <a:buNone/>
            </a:pPr>
            <a:endParaRPr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US" sz="4400">
                <a:solidFill>
                  <a:schemeClr val="dk1"/>
                </a:solidFill>
                <a:highlight>
                  <a:srgbClr val="FFFFFF"/>
                </a:highlight>
                <a:latin typeface="EB Garamond"/>
                <a:ea typeface="EB Garamond"/>
                <a:cs typeface="EB Garamond"/>
                <a:sym typeface="EB Garamond"/>
              </a:rPr>
              <a:t>Constraints Imposed by the Customer</a:t>
            </a:r>
            <a:endParaRPr sz="4400">
              <a:solidFill>
                <a:schemeClr val="dk1"/>
              </a:solidFill>
              <a:latin typeface="EB Garamond"/>
              <a:ea typeface="EB Garamond"/>
              <a:cs typeface="EB Garamond"/>
              <a:sym typeface="EB Garamond"/>
            </a:endParaRPr>
          </a:p>
          <a:p>
            <a:pPr marL="0" lvl="0" indent="0" algn="l" rtl="0">
              <a:spcBef>
                <a:spcPts val="0"/>
              </a:spcBef>
              <a:spcAft>
                <a:spcPts val="0"/>
              </a:spcAft>
              <a:buNone/>
            </a:pPr>
            <a:endParaRPr>
              <a:solidFill>
                <a:schemeClr val="dk1"/>
              </a:solidFill>
            </a:endParaRPr>
          </a:p>
        </p:txBody>
      </p:sp>
      <p:sp>
        <p:nvSpPr>
          <p:cNvPr id="104" name="Google Shape;104;p14"/>
          <p:cNvSpPr txBox="1">
            <a:spLocks noGrp="1"/>
          </p:cNvSpPr>
          <p:nvPr>
            <p:ph type="body" idx="1"/>
          </p:nvPr>
        </p:nvSpPr>
        <p:spPr>
          <a:xfrm>
            <a:off x="911424" y="1556792"/>
            <a:ext cx="10155560" cy="4608512"/>
          </a:xfrm>
          <a:prstGeom prst="rect">
            <a:avLst/>
          </a:prstGeom>
        </p:spPr>
        <p:txBody>
          <a:bodyPr spcFirstLastPara="1" wrap="square" lIns="91425" tIns="45700" rIns="91425" bIns="45700" anchor="t" anchorCtr="0">
            <a:noAutofit/>
          </a:bodyPr>
          <a:lstStyle/>
          <a:p>
            <a:pPr marL="342900" lvl="0" indent="-342900" fontAlgn="base">
              <a:lnSpc>
                <a:spcPts val="1800"/>
              </a:lnSpc>
              <a:spcBef>
                <a:spcPts val="0"/>
              </a:spcBef>
              <a:spcAft>
                <a:spcPts val="1440"/>
              </a:spcAft>
              <a:buFont typeface="Wingdings" pitchFamily="2" charset="2"/>
              <a:buChar char="v"/>
            </a:pPr>
            <a:endParaRPr lang="en-US" b="0" cap="all" dirty="0">
              <a:latin typeface="EB Garamond" charset="0"/>
              <a:ea typeface="EB Garamond" charset="0"/>
              <a:cs typeface="EB Garamond" charset="0"/>
            </a:endParaRPr>
          </a:p>
          <a:p>
            <a:pPr marL="342900" indent="-342900" fontAlgn="base">
              <a:lnSpc>
                <a:spcPts val="1800"/>
              </a:lnSpc>
              <a:spcBef>
                <a:spcPts val="0"/>
              </a:spcBef>
              <a:spcAft>
                <a:spcPts val="144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Project needs to have an implementation with python version &gt;=3.7 using   any of the IDE’s.</a:t>
            </a:r>
          </a:p>
          <a:p>
            <a:pPr marL="0" indent="0" fontAlgn="base">
              <a:lnSpc>
                <a:spcPts val="1800"/>
              </a:lnSpc>
              <a:spcBef>
                <a:spcPts val="0"/>
              </a:spcBef>
              <a:spcAft>
                <a:spcPts val="1440"/>
              </a:spcAft>
              <a:buNone/>
            </a:pPr>
            <a:endParaRPr lang="en-US" b="0" dirty="0">
              <a:solidFill>
                <a:schemeClr val="tx1"/>
              </a:solidFill>
              <a:latin typeface="Calibri" panose="020F0502020204030204" pitchFamily="34" charset="0"/>
              <a:ea typeface="EB Garamond" charset="0"/>
              <a:cs typeface="Calibri" panose="020F0502020204030204" pitchFamily="34" charset="0"/>
            </a:endParaRPr>
          </a:p>
          <a:p>
            <a:pPr marL="342900" indent="-342900" fontAlgn="base">
              <a:lnSpc>
                <a:spcPts val="1800"/>
              </a:lnSpc>
              <a:spcBef>
                <a:spcPts val="0"/>
              </a:spcBef>
              <a:spcAft>
                <a:spcPts val="144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statistical analysis to analyze the insights of data.</a:t>
            </a:r>
          </a:p>
          <a:p>
            <a:pPr marL="0" indent="0" fontAlgn="base">
              <a:lnSpc>
                <a:spcPts val="1800"/>
              </a:lnSpc>
              <a:spcBef>
                <a:spcPts val="0"/>
              </a:spcBef>
              <a:spcAft>
                <a:spcPts val="1440"/>
              </a:spcAft>
              <a:buNone/>
            </a:pPr>
            <a:endParaRPr lang="en-US" b="0" dirty="0">
              <a:solidFill>
                <a:schemeClr val="tx1"/>
              </a:solidFill>
              <a:latin typeface="Calibri" panose="020F0502020204030204" pitchFamily="34" charset="0"/>
              <a:ea typeface="EB Garamond" charset="0"/>
              <a:cs typeface="Calibri" panose="020F0502020204030204" pitchFamily="34" charset="0"/>
            </a:endParaRPr>
          </a:p>
          <a:p>
            <a:pPr marL="342900" lvl="0" indent="-342900" fontAlgn="base">
              <a:lnSpc>
                <a:spcPts val="1800"/>
              </a:lnSpc>
              <a:spcBef>
                <a:spcPts val="0"/>
              </a:spcBef>
              <a:spcAft>
                <a:spcPts val="144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Weekly Report status about the project for updates and changes if required</a:t>
            </a:r>
          </a:p>
          <a:p>
            <a:pPr marL="342900" lvl="0" indent="-342900" fontAlgn="base">
              <a:lnSpc>
                <a:spcPts val="1800"/>
              </a:lnSpc>
              <a:spcBef>
                <a:spcPts val="0"/>
              </a:spcBef>
              <a:spcAft>
                <a:spcPts val="1440"/>
              </a:spcAft>
              <a:buFont typeface="Wingdings" pitchFamily="2" charset="2"/>
              <a:buChar char="v"/>
            </a:pPr>
            <a:endParaRPr lang="en-US" b="0" dirty="0">
              <a:solidFill>
                <a:schemeClr val="tx1"/>
              </a:solidFill>
              <a:latin typeface="Calibri" panose="020F0502020204030204" pitchFamily="34" charset="0"/>
              <a:ea typeface="EB Garamond" charset="0"/>
              <a:cs typeface="Calibri" panose="020F0502020204030204" pitchFamily="34" charset="0"/>
            </a:endParaRPr>
          </a:p>
          <a:p>
            <a:pPr marL="342900" lvl="0" indent="-342900" fontAlgn="base">
              <a:lnSpc>
                <a:spcPts val="1800"/>
              </a:lnSpc>
              <a:spcBef>
                <a:spcPts val="0"/>
              </a:spcBef>
              <a:spcAft>
                <a:spcPts val="144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Compare different modelling techniques with its performance results.</a:t>
            </a:r>
          </a:p>
          <a:p>
            <a:pPr marL="0" lvl="0" indent="0" fontAlgn="base">
              <a:lnSpc>
                <a:spcPts val="1800"/>
              </a:lnSpc>
              <a:spcBef>
                <a:spcPts val="0"/>
              </a:spcBef>
              <a:spcAft>
                <a:spcPts val="1440"/>
              </a:spcAft>
              <a:buNone/>
            </a:pPr>
            <a:endParaRPr lang="en-US" b="0" dirty="0">
              <a:solidFill>
                <a:schemeClr val="tx1"/>
              </a:solidFill>
              <a:latin typeface="Calibri" panose="020F0502020204030204" pitchFamily="34" charset="0"/>
              <a:ea typeface="EB Garamond" charset="0"/>
              <a:cs typeface="Calibri" panose="020F0502020204030204" pitchFamily="34" charset="0"/>
            </a:endParaRPr>
          </a:p>
          <a:p>
            <a:pPr marL="342900" lvl="0" indent="-342900" fontAlgn="base">
              <a:lnSpc>
                <a:spcPts val="1800"/>
              </a:lnSpc>
              <a:spcBef>
                <a:spcPts val="0"/>
              </a:spcBef>
              <a:spcAft>
                <a:spcPts val="1440"/>
              </a:spcAft>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Good UI for presentation.</a:t>
            </a:r>
          </a:p>
          <a:p>
            <a:pPr marL="342900" lvl="0" indent="-342900" fontAlgn="base">
              <a:lnSpc>
                <a:spcPts val="1800"/>
              </a:lnSpc>
              <a:spcBef>
                <a:spcPts val="0"/>
              </a:spcBef>
              <a:spcAft>
                <a:spcPts val="1440"/>
              </a:spcAft>
              <a:buNone/>
            </a:pPr>
            <a:endParaRPr lang="en-US" sz="2800" b="0" cap="all" dirty="0">
              <a:latin typeface="EB Garamond" charset="0"/>
              <a:ea typeface="EB Garamond" charset="0"/>
              <a:cs typeface="EB Garamond" charset="0"/>
            </a:endParaRPr>
          </a:p>
          <a:p>
            <a:pPr marL="457200" lvl="0" indent="-387350" algn="l" rtl="0">
              <a:lnSpc>
                <a:spcPct val="115000"/>
              </a:lnSpc>
              <a:spcBef>
                <a:spcPts val="0"/>
              </a:spcBef>
              <a:spcAft>
                <a:spcPts val="0"/>
              </a:spcAft>
              <a:buClr>
                <a:schemeClr val="dk1"/>
              </a:buClr>
              <a:buSzPts val="2500"/>
              <a:buNone/>
            </a:pPr>
            <a:endParaRPr sz="2500" b="0" dirty="0">
              <a:solidFill>
                <a:schemeClr val="dk1"/>
              </a:solidFill>
              <a:latin typeface="EB Garamond" charset="0"/>
              <a:ea typeface="EB Garamond" charset="0"/>
              <a:cs typeface="EB Garamond" charset="0"/>
              <a:sym typeface="EB Garamond Semi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5"/>
          <p:cNvSpPr txBox="1">
            <a:spLocks noGrp="1"/>
          </p:cNvSpPr>
          <p:nvPr>
            <p:ph type="title"/>
          </p:nvPr>
        </p:nvSpPr>
        <p:spPr>
          <a:xfrm>
            <a:off x="838200" y="0"/>
            <a:ext cx="10515600" cy="1325700"/>
          </a:xfrm>
          <a:prstGeom prst="rect">
            <a:avLst/>
          </a:prstGeom>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US" sz="4400" b="0">
                <a:solidFill>
                  <a:schemeClr val="dk1"/>
                </a:solidFill>
                <a:highlight>
                  <a:srgbClr val="FFFFFF"/>
                </a:highlight>
                <a:latin typeface="EB Garamond ExtraBold"/>
                <a:ea typeface="EB Garamond ExtraBold"/>
                <a:cs typeface="EB Garamond ExtraBold"/>
                <a:sym typeface="EB Garamond ExtraBold"/>
              </a:rPr>
              <a:t>Assumptions and Risks</a:t>
            </a:r>
            <a:endParaRPr sz="4400" b="0">
              <a:solidFill>
                <a:schemeClr val="dk1"/>
              </a:solidFill>
              <a:latin typeface="EB Garamond ExtraBold"/>
              <a:ea typeface="EB Garamond ExtraBold"/>
              <a:cs typeface="EB Garamond ExtraBold"/>
              <a:sym typeface="EB Garamond ExtraBold"/>
            </a:endParaRPr>
          </a:p>
        </p:txBody>
      </p:sp>
      <p:sp>
        <p:nvSpPr>
          <p:cNvPr id="111" name="Google Shape;111;p15"/>
          <p:cNvSpPr txBox="1">
            <a:spLocks noGrp="1"/>
          </p:cNvSpPr>
          <p:nvPr>
            <p:ph type="body" idx="1"/>
          </p:nvPr>
        </p:nvSpPr>
        <p:spPr>
          <a:xfrm>
            <a:off x="695400" y="1484784"/>
            <a:ext cx="10947648" cy="4639232"/>
          </a:xfrm>
          <a:prstGeom prst="rect">
            <a:avLst/>
          </a:prstGeom>
        </p:spPr>
        <p:txBody>
          <a:bodyPr spcFirstLastPara="1" wrap="square" lIns="91425" tIns="45700" rIns="91425" bIns="45700" anchor="t" anchorCtr="0">
            <a:noAutofit/>
          </a:bodyPr>
          <a:lstStyle/>
          <a:p>
            <a:pPr lvl="0" indent="-387350">
              <a:lnSpc>
                <a:spcPct val="115000"/>
              </a:lnSpc>
              <a:spcBef>
                <a:spcPts val="0"/>
              </a:spcBef>
              <a:buClr>
                <a:schemeClr val="dk1"/>
              </a:buClr>
              <a:buSzPts val="250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We assume that the data each passenger has ID, and it is unique for each passenger.</a:t>
            </a:r>
          </a:p>
          <a:p>
            <a:pPr marL="69850" lvl="0" indent="0">
              <a:lnSpc>
                <a:spcPct val="115000"/>
              </a:lnSpc>
              <a:spcBef>
                <a:spcPts val="0"/>
              </a:spcBef>
              <a:buClr>
                <a:schemeClr val="dk1"/>
              </a:buClr>
              <a:buSzPts val="2500"/>
              <a:buNone/>
            </a:pPr>
            <a:endParaRPr lang="en-US" b="0" dirty="0">
              <a:solidFill>
                <a:schemeClr val="tx1"/>
              </a:solidFill>
              <a:latin typeface="Calibri" panose="020F0502020204030204" pitchFamily="34" charset="0"/>
              <a:ea typeface="EB Garamond" charset="0"/>
              <a:cs typeface="Calibri" panose="020F0502020204030204" pitchFamily="34" charset="0"/>
            </a:endParaRPr>
          </a:p>
          <a:p>
            <a:pPr indent="-387350">
              <a:lnSpc>
                <a:spcPct val="115000"/>
              </a:lnSpc>
              <a:spcBef>
                <a:spcPts val="0"/>
              </a:spcBef>
              <a:buClr>
                <a:schemeClr val="dk1"/>
              </a:buClr>
              <a:buSzPts val="250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Data may contain outliers which needs to be cleaned.</a:t>
            </a:r>
          </a:p>
          <a:p>
            <a:pPr marL="69850" indent="0">
              <a:lnSpc>
                <a:spcPct val="115000"/>
              </a:lnSpc>
              <a:spcBef>
                <a:spcPts val="0"/>
              </a:spcBef>
              <a:buClr>
                <a:schemeClr val="dk1"/>
              </a:buClr>
              <a:buSzPts val="2500"/>
              <a:buNone/>
            </a:pPr>
            <a:endParaRPr lang="en-US" b="0" dirty="0">
              <a:solidFill>
                <a:schemeClr val="tx1"/>
              </a:solidFill>
              <a:latin typeface="Calibri" panose="020F0502020204030204" pitchFamily="34" charset="0"/>
              <a:ea typeface="EB Garamond" charset="0"/>
              <a:cs typeface="Calibri" panose="020F0502020204030204" pitchFamily="34" charset="0"/>
            </a:endParaRPr>
          </a:p>
          <a:p>
            <a:pPr indent="-387350">
              <a:lnSpc>
                <a:spcPct val="115000"/>
              </a:lnSpc>
              <a:spcBef>
                <a:spcPts val="0"/>
              </a:spcBef>
              <a:buClr>
                <a:schemeClr val="dk1"/>
              </a:buClr>
              <a:buSzPts val="250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Also, it might contain some duplicate values which need more evaluation and analysis.</a:t>
            </a:r>
          </a:p>
          <a:p>
            <a:pPr marL="69850" indent="0">
              <a:lnSpc>
                <a:spcPct val="115000"/>
              </a:lnSpc>
              <a:spcBef>
                <a:spcPts val="0"/>
              </a:spcBef>
              <a:buClr>
                <a:schemeClr val="dk1"/>
              </a:buClr>
              <a:buSzPts val="2500"/>
              <a:buNone/>
            </a:pPr>
            <a:endParaRPr lang="en-US" b="0" dirty="0">
              <a:solidFill>
                <a:schemeClr val="tx1"/>
              </a:solidFill>
              <a:latin typeface="Calibri" panose="020F0502020204030204" pitchFamily="34" charset="0"/>
              <a:ea typeface="EB Garamond" charset="0"/>
              <a:cs typeface="Calibri" panose="020F0502020204030204" pitchFamily="34" charset="0"/>
              <a:sym typeface="EB Garamond SemiBold"/>
            </a:endParaRPr>
          </a:p>
          <a:p>
            <a:pPr lvl="0" indent="-387350">
              <a:lnSpc>
                <a:spcPct val="115000"/>
              </a:lnSpc>
              <a:spcBef>
                <a:spcPts val="0"/>
              </a:spcBef>
              <a:buClr>
                <a:schemeClr val="dk1"/>
              </a:buClr>
              <a:buSzPts val="250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Modelling will have chances for the over fitting.</a:t>
            </a:r>
            <a:endParaRPr b="0" dirty="0">
              <a:solidFill>
                <a:schemeClr val="tx1"/>
              </a:solidFill>
              <a:latin typeface="Calibri" panose="020F0502020204030204" pitchFamily="34" charset="0"/>
              <a:ea typeface="EB Garamond" charset="0"/>
              <a:cs typeface="Calibri" panose="020F0502020204030204" pitchFamily="34" charset="0"/>
              <a:sym typeface="EB Garamond SemiBold"/>
            </a:endParaRPr>
          </a:p>
          <a:p>
            <a:pPr marL="0" lvl="0" indent="0" algn="l" rtl="0">
              <a:spcBef>
                <a:spcPts val="1000"/>
              </a:spcBef>
              <a:spcAft>
                <a:spcPts val="0"/>
              </a:spcAft>
              <a:buNone/>
            </a:pPr>
            <a:endParaRPr sz="2500" b="0" dirty="0">
              <a:solidFill>
                <a:schemeClr val="dk1"/>
              </a:solidFill>
              <a:latin typeface="EB Garamond SemiBold"/>
              <a:ea typeface="EB Garamond SemiBold"/>
              <a:cs typeface="EB Garamond SemiBold"/>
              <a:sym typeface="EB Garamond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Autofit/>
          </a:bodyPr>
          <a:lstStyle/>
          <a:p>
            <a:pPr marL="0" lvl="0" indent="0" algn="l" rtl="0">
              <a:lnSpc>
                <a:spcPct val="115000"/>
              </a:lnSpc>
              <a:spcBef>
                <a:spcPts val="0"/>
              </a:spcBef>
              <a:spcAft>
                <a:spcPts val="0"/>
              </a:spcAft>
              <a:buNone/>
            </a:pPr>
            <a:r>
              <a:rPr lang="en-US" sz="4400" b="0" dirty="0">
                <a:solidFill>
                  <a:schemeClr val="dk1"/>
                </a:solidFill>
                <a:highlight>
                  <a:schemeClr val="lt1"/>
                </a:highlight>
                <a:latin typeface="EB Garamond ExtraBold"/>
                <a:ea typeface="EB Garamond ExtraBold"/>
                <a:cs typeface="EB Garamond ExtraBold"/>
                <a:sym typeface="EB Garamond ExtraBold"/>
              </a:rPr>
              <a:t>Tools and Framework</a:t>
            </a:r>
            <a:endParaRPr sz="4400" b="0" dirty="0">
              <a:solidFill>
                <a:schemeClr val="dk1"/>
              </a:solidFill>
              <a:highlight>
                <a:srgbClr val="FFFFFF"/>
              </a:highlight>
              <a:latin typeface="EB Garamond ExtraBold"/>
              <a:ea typeface="EB Garamond ExtraBold"/>
              <a:cs typeface="EB Garamond ExtraBold"/>
              <a:sym typeface="EB Garamond ExtraBold"/>
            </a:endParaRPr>
          </a:p>
        </p:txBody>
      </p:sp>
      <p:sp>
        <p:nvSpPr>
          <p:cNvPr id="125" name="Google Shape;125;p17"/>
          <p:cNvSpPr txBox="1">
            <a:spLocks noGrp="1"/>
          </p:cNvSpPr>
          <p:nvPr>
            <p:ph type="body" idx="1"/>
          </p:nvPr>
        </p:nvSpPr>
        <p:spPr>
          <a:xfrm>
            <a:off x="838200" y="1825625"/>
            <a:ext cx="10515600" cy="2323455"/>
          </a:xfrm>
          <a:prstGeom prst="rect">
            <a:avLst/>
          </a:prstGeom>
        </p:spPr>
        <p:txBody>
          <a:bodyPr spcFirstLastPara="1" wrap="square" lIns="91425" tIns="45700" rIns="91425" bIns="45700" anchor="t" anchorCtr="0">
            <a:noAutofit/>
          </a:bodyPr>
          <a:lstStyle/>
          <a:p>
            <a:pPr marL="285750" indent="-28575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Anaconda Navigator or PyCharm Express.</a:t>
            </a:r>
          </a:p>
          <a:p>
            <a:pPr marL="285750" indent="-28575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Language: Python &amp; JavaScript</a:t>
            </a:r>
          </a:p>
          <a:p>
            <a:pPr marL="285750" indent="-285750">
              <a:buFont typeface="Wingdings" pitchFamily="2" charset="2"/>
              <a:buChar char="v"/>
            </a:pPr>
            <a:r>
              <a:rPr lang="en-US" b="0" dirty="0">
                <a:solidFill>
                  <a:schemeClr val="tx1"/>
                </a:solidFill>
                <a:latin typeface="Calibri" panose="020F0502020204030204" pitchFamily="34" charset="0"/>
                <a:ea typeface="EB Garamond" charset="0"/>
                <a:cs typeface="Calibri" panose="020F0502020204030204" pitchFamily="34" charset="0"/>
              </a:rPr>
              <a:t>Framework : React Js</a:t>
            </a:r>
          </a:p>
          <a:p>
            <a:pPr marL="457200" lvl="0" indent="-412750" algn="l" rtl="0">
              <a:lnSpc>
                <a:spcPct val="115000"/>
              </a:lnSpc>
              <a:spcBef>
                <a:spcPts val="0"/>
              </a:spcBef>
              <a:spcAft>
                <a:spcPts val="0"/>
              </a:spcAft>
              <a:buClr>
                <a:schemeClr val="dk1"/>
              </a:buClr>
              <a:buSzPts val="2900"/>
              <a:buNone/>
            </a:pPr>
            <a:endParaRPr sz="2900" dirty="0">
              <a:solidFill>
                <a:schemeClr val="dk1"/>
              </a:solidFill>
              <a:highlight>
                <a:srgbClr val="FFFFFF"/>
              </a:highlight>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290</TotalTime>
  <Words>1012</Words>
  <Application>Microsoft Office PowerPoint</Application>
  <PresentationFormat>Widescreen</PresentationFormat>
  <Paragraphs>118</Paragraphs>
  <Slides>24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EB Garamond ExtraBold</vt:lpstr>
      <vt:lpstr>Calibri</vt:lpstr>
      <vt:lpstr>Wingdings</vt:lpstr>
      <vt:lpstr>Eras Light ITC</vt:lpstr>
      <vt:lpstr>EB Garamond SemiBold</vt:lpstr>
      <vt:lpstr>EB Garamond</vt:lpstr>
      <vt:lpstr>Arial</vt:lpstr>
      <vt:lpstr>Office Theme</vt:lpstr>
      <vt:lpstr>PowerPoint Presentation</vt:lpstr>
      <vt:lpstr>                                      SPACESHIP TITANIC</vt:lpstr>
      <vt:lpstr>Overview</vt:lpstr>
      <vt:lpstr>    Introduction</vt:lpstr>
      <vt:lpstr>Project Objectives</vt:lpstr>
      <vt:lpstr>Stakeholder </vt:lpstr>
      <vt:lpstr>Constraints Imposed by the Customer </vt:lpstr>
      <vt:lpstr>Assumptions and Risks</vt:lpstr>
      <vt:lpstr>Tools and Framework</vt:lpstr>
      <vt:lpstr>Literature Review </vt:lpstr>
      <vt:lpstr>Performance Scores of Referred Papers</vt:lpstr>
      <vt:lpstr>Methodology</vt:lpstr>
      <vt:lpstr>Ridge Logistic Regression</vt:lpstr>
      <vt:lpstr>Extra Tree Classifier</vt:lpstr>
      <vt:lpstr>Random Forests </vt:lpstr>
      <vt:lpstr>Gradient Boosting</vt:lpstr>
      <vt:lpstr>Deep Neural Networks</vt:lpstr>
      <vt:lpstr>Data Analysis</vt:lpstr>
      <vt:lpstr>PowerPoint Presentation</vt:lpstr>
      <vt:lpstr>PowerPoint Presentation</vt:lpstr>
      <vt:lpstr>PowerPoint Presentation</vt:lpstr>
      <vt:lpstr>PowerPoint Presentation</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LENOVO</dc:creator>
  <cp:lastModifiedBy>rafi Baig</cp:lastModifiedBy>
  <cp:revision>54</cp:revision>
  <dcterms:modified xsi:type="dcterms:W3CDTF">2022-12-08T18:03:26Z</dcterms:modified>
</cp:coreProperties>
</file>